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9" r:id="rId3"/>
    <p:sldId id="261" r:id="rId4"/>
    <p:sldId id="262" r:id="rId5"/>
    <p:sldId id="263" r:id="rId6"/>
    <p:sldId id="274" r:id="rId7"/>
    <p:sldId id="275" r:id="rId8"/>
    <p:sldId id="258" r:id="rId9"/>
    <p:sldId id="264" r:id="rId10"/>
    <p:sldId id="277" r:id="rId11"/>
    <p:sldId id="265" r:id="rId12"/>
    <p:sldId id="266" r:id="rId13"/>
    <p:sldId id="267" r:id="rId14"/>
    <p:sldId id="268" r:id="rId15"/>
    <p:sldId id="269" r:id="rId16"/>
    <p:sldId id="270" r:id="rId17"/>
    <p:sldId id="271" r:id="rId18"/>
    <p:sldId id="272" r:id="rId19"/>
    <p:sldId id="273" r:id="rId20"/>
    <p:sldId id="278"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10027215\Documents\Personal\Baseball\Kenmore%20Cardinals\2022%20Tryouts\KC%20Invite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10027215\AppData\Local\Microsoft\Windows\INetCache\Content.Outlook\ERGQJ078\Budget%20Report%202022-10-03_14-44-50-367.xl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Sheet1!$G$3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D6-4792-A6DD-8DF4C23CE4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D6-4792-A6DD-8DF4C23CE4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D6-4792-A6DD-8DF4C23CE4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D6-4792-A6DD-8DF4C23CE4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D6-4792-A6DD-8DF4C23CE40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D6-4792-A6DD-8DF4C23CE40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CD6-4792-A6DD-8DF4C23CE40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CD6-4792-A6DD-8DF4C23CE40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CD6-4792-A6DD-8DF4C23CE40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CD6-4792-A6DD-8DF4C23CE40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CD6-4792-A6DD-8DF4C23CE40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CD6-4792-A6DD-8DF4C23CE40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CD6-4792-A6DD-8DF4C23CE401}"/>
              </c:ext>
            </c:extLst>
          </c:dPt>
          <c:dLbls>
            <c:dLbl>
              <c:idx val="7"/>
              <c:layout>
                <c:manualLayout>
                  <c:x val="-4.199136045494313E-2"/>
                  <c:y val="-8.99892709716135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D6-4792-A6DD-8DF4C23CE401}"/>
                </c:ext>
              </c:extLst>
            </c:dLbl>
            <c:dLbl>
              <c:idx val="8"/>
              <c:layout>
                <c:manualLayout>
                  <c:x val="-6.1291447944006996E-2"/>
                  <c:y val="2.48724336709643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D6-4792-A6DD-8DF4C23CE401}"/>
                </c:ext>
              </c:extLst>
            </c:dLbl>
            <c:dLbl>
              <c:idx val="9"/>
              <c:layout>
                <c:manualLayout>
                  <c:x val="-9.2627187226596672E-2"/>
                  <c:y val="6.1520976159735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CD6-4792-A6DD-8DF4C23CE401}"/>
                </c:ext>
              </c:extLst>
            </c:dLbl>
            <c:dLbl>
              <c:idx val="10"/>
              <c:layout>
                <c:manualLayout>
                  <c:x val="-7.3283573928258974E-2"/>
                  <c:y val="1.28384644760051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D6-4792-A6DD-8DF4C23CE401}"/>
                </c:ext>
              </c:extLst>
            </c:dLbl>
            <c:dLbl>
              <c:idx val="12"/>
              <c:layout>
                <c:manualLayout>
                  <c:x val="0.22247965879265091"/>
                  <c:y val="-5.138659053299630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CD6-4792-A6DD-8DF4C23CE4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Sheet1!$F$4:$F$16</c:f>
              <c:strCache>
                <c:ptCount val="13"/>
                <c:pt idx="0">
                  <c:v>Tball</c:v>
                </c:pt>
                <c:pt idx="1">
                  <c:v>Rookies</c:v>
                </c:pt>
                <c:pt idx="2">
                  <c:v>Sluggers</c:v>
                </c:pt>
                <c:pt idx="3">
                  <c:v>AAA BB</c:v>
                </c:pt>
                <c:pt idx="4">
                  <c:v>Minors BB</c:v>
                </c:pt>
                <c:pt idx="5">
                  <c:v>Majors BB</c:v>
                </c:pt>
                <c:pt idx="6">
                  <c:v>Teen BB</c:v>
                </c:pt>
                <c:pt idx="7">
                  <c:v>A SB</c:v>
                </c:pt>
                <c:pt idx="8">
                  <c:v>AA SB</c:v>
                </c:pt>
                <c:pt idx="9">
                  <c:v>AAA SB</c:v>
                </c:pt>
                <c:pt idx="10">
                  <c:v>Majors SB</c:v>
                </c:pt>
                <c:pt idx="11">
                  <c:v>Teen SB</c:v>
                </c:pt>
                <c:pt idx="12">
                  <c:v>Challenger</c:v>
                </c:pt>
              </c:strCache>
            </c:strRef>
          </c:cat>
          <c:val>
            <c:numRef>
              <c:f>Sheet1!$G$4:$G$16</c:f>
              <c:numCache>
                <c:formatCode>General</c:formatCode>
                <c:ptCount val="13"/>
                <c:pt idx="0">
                  <c:v>99</c:v>
                </c:pt>
                <c:pt idx="1">
                  <c:v>76</c:v>
                </c:pt>
                <c:pt idx="2">
                  <c:v>72</c:v>
                </c:pt>
                <c:pt idx="3">
                  <c:v>88</c:v>
                </c:pt>
                <c:pt idx="4">
                  <c:v>60</c:v>
                </c:pt>
                <c:pt idx="5">
                  <c:v>48</c:v>
                </c:pt>
                <c:pt idx="6">
                  <c:v>19</c:v>
                </c:pt>
                <c:pt idx="7">
                  <c:v>34</c:v>
                </c:pt>
                <c:pt idx="8">
                  <c:v>38</c:v>
                </c:pt>
                <c:pt idx="9">
                  <c:v>36</c:v>
                </c:pt>
                <c:pt idx="10">
                  <c:v>26</c:v>
                </c:pt>
                <c:pt idx="11">
                  <c:v>14</c:v>
                </c:pt>
                <c:pt idx="12">
                  <c:v>25</c:v>
                </c:pt>
              </c:numCache>
            </c:numRef>
          </c:val>
          <c:extLst>
            <c:ext xmlns:c16="http://schemas.microsoft.com/office/drawing/2014/chart" uri="{C3380CC4-5D6E-409C-BE32-E72D297353CC}">
              <c16:uniqueId val="{0000001A-7CD6-4792-A6DD-8DF4C23CE40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Breakdown of Leagu</a:t>
            </a:r>
            <a:r>
              <a:rPr lang="en-US" baseline="0"/>
              <a:t>e Expenses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c:f>
              <c:strCache>
                <c:ptCount val="1"/>
                <c:pt idx="0">
                  <c:v>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58-40B7-BAF5-07F29E60EA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58-40B7-BAF5-07F29E60EA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58-40B7-BAF5-07F29E60EA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58-40B7-BAF5-07F29E60EA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58-40B7-BAF5-07F29E60EAF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658-40B7-BAF5-07F29E60EAF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658-40B7-BAF5-07F29E60EAF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658-40B7-BAF5-07F29E60EAF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658-40B7-BAF5-07F29E60EAF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658-40B7-BAF5-07F29E60EAF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658-40B7-BAF5-07F29E60EAF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658-40B7-BAF5-07F29E60EAFC}"/>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658-40B7-BAF5-07F29E60EAFC}"/>
              </c:ext>
            </c:extLst>
          </c:dPt>
          <c:cat>
            <c:strRef>
              <c:f>Sheet1!$A$3:$A$15</c:f>
              <c:strCache>
                <c:ptCount val="13"/>
                <c:pt idx="0">
                  <c:v>Fields</c:v>
                </c:pt>
                <c:pt idx="1">
                  <c:v>Training</c:v>
                </c:pt>
                <c:pt idx="2">
                  <c:v>Equipment</c:v>
                </c:pt>
                <c:pt idx="3">
                  <c:v>Uniforms</c:v>
                </c:pt>
                <c:pt idx="4">
                  <c:v>All Stars</c:v>
                </c:pt>
                <c:pt idx="5">
                  <c:v>Storage</c:v>
                </c:pt>
                <c:pt idx="6">
                  <c:v>LL Fees</c:v>
                </c:pt>
                <c:pt idx="7">
                  <c:v>Insurance</c:v>
                </c:pt>
                <c:pt idx="8">
                  <c:v>Fees</c:v>
                </c:pt>
                <c:pt idx="9">
                  <c:v>Maintenance</c:v>
                </c:pt>
                <c:pt idx="10">
                  <c:v>Awards</c:v>
                </c:pt>
                <c:pt idx="11">
                  <c:v>Ump gear</c:v>
                </c:pt>
                <c:pt idx="12">
                  <c:v>Safety</c:v>
                </c:pt>
              </c:strCache>
            </c:strRef>
          </c:cat>
          <c:val>
            <c:numRef>
              <c:f>Sheet1!$B$3:$B$15</c:f>
              <c:numCache>
                <c:formatCode>General</c:formatCode>
                <c:ptCount val="13"/>
                <c:pt idx="0">
                  <c:v>55000</c:v>
                </c:pt>
                <c:pt idx="1">
                  <c:v>21700</c:v>
                </c:pt>
                <c:pt idx="2">
                  <c:v>18500</c:v>
                </c:pt>
                <c:pt idx="3">
                  <c:v>14000</c:v>
                </c:pt>
                <c:pt idx="4">
                  <c:v>14000</c:v>
                </c:pt>
                <c:pt idx="5">
                  <c:v>9300</c:v>
                </c:pt>
                <c:pt idx="6">
                  <c:v>8010</c:v>
                </c:pt>
                <c:pt idx="7">
                  <c:v>7000</c:v>
                </c:pt>
                <c:pt idx="8">
                  <c:v>2630</c:v>
                </c:pt>
                <c:pt idx="9">
                  <c:v>2600</c:v>
                </c:pt>
                <c:pt idx="10">
                  <c:v>2300</c:v>
                </c:pt>
                <c:pt idx="11">
                  <c:v>2000</c:v>
                </c:pt>
                <c:pt idx="12">
                  <c:v>1000</c:v>
                </c:pt>
              </c:numCache>
            </c:numRef>
          </c:val>
          <c:extLst>
            <c:ext xmlns:c16="http://schemas.microsoft.com/office/drawing/2014/chart" uri="{C3380CC4-5D6E-409C-BE32-E72D297353CC}">
              <c16:uniqueId val="{0000001A-F658-40B7-BAF5-07F29E60EA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81047E4D-88B3-4AF8-91BA-23E2DBD21114}" type="datetimeFigureOut">
              <a:rPr lang="en-US" smtClean="0"/>
              <a:t>2/14/2023</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AAB3C4B-F451-4F24-8B90-FA18CB280D7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652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96396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67385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086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201533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047E4D-88B3-4AF8-91BA-23E2DBD21114}"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400393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047E4D-88B3-4AF8-91BA-23E2DBD21114}"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390848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47E4D-88B3-4AF8-91BA-23E2DBD2111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321975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47E4D-88B3-4AF8-91BA-23E2DBD2111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253656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47E4D-88B3-4AF8-91BA-23E2DBD2111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62088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7E4D-88B3-4AF8-91BA-23E2DBD2111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162227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426071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047E4D-88B3-4AF8-91BA-23E2DBD21114}"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190818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047E4D-88B3-4AF8-91BA-23E2DBD21114}"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371393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47E4D-88B3-4AF8-91BA-23E2DBD21114}"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411707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248067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7E4D-88B3-4AF8-91BA-23E2DBD2111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B3C4B-F451-4F24-8B90-FA18CB280D7A}" type="slidenum">
              <a:rPr lang="en-US" smtClean="0"/>
              <a:t>‹#›</a:t>
            </a:fld>
            <a:endParaRPr lang="en-US"/>
          </a:p>
        </p:txBody>
      </p:sp>
    </p:spTree>
    <p:extLst>
      <p:ext uri="{BB962C8B-B14F-4D97-AF65-F5344CB8AC3E}">
        <p14:creationId xmlns:p14="http://schemas.microsoft.com/office/powerpoint/2010/main" val="239169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81047E4D-88B3-4AF8-91BA-23E2DBD21114}" type="datetimeFigureOut">
              <a:rPr lang="en-US" smtClean="0"/>
              <a:t>2/14/2023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AAAB3C4B-F451-4F24-8B90-FA18CB280D7A}" type="slidenum">
              <a:rPr lang="en-US" smtClean="0"/>
              <a:t>‹#›</a:t>
            </a:fld>
            <a:endParaRPr lang="en-US"/>
          </a:p>
        </p:txBody>
      </p:sp>
      <p:pic>
        <p:nvPicPr>
          <p:cNvPr id="14" name="Picture 13">
            <a:extLst>
              <a:ext uri="{FF2B5EF4-FFF2-40B4-BE49-F238E27FC236}">
                <a16:creationId xmlns:a16="http://schemas.microsoft.com/office/drawing/2014/main" id="{DBF1691D-D717-4949-A5DB-0B1F1DDF6AC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83990" y="68733"/>
            <a:ext cx="663976" cy="739505"/>
          </a:xfrm>
          <a:prstGeom prst="rect">
            <a:avLst/>
          </a:prstGeom>
        </p:spPr>
      </p:pic>
    </p:spTree>
    <p:extLst>
      <p:ext uri="{BB962C8B-B14F-4D97-AF65-F5344CB8AC3E}">
        <p14:creationId xmlns:p14="http://schemas.microsoft.com/office/powerpoint/2010/main" val="1725036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orthlakell.org/Default.aspx?tabid=187459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oaches@northlakell.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northlakell.org/Default.aspx?tabid=274774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slide" Target="slide3.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8" Type="http://schemas.openxmlformats.org/officeDocument/2006/relationships/hyperlink" Target="mailto:registrar@northlakell.org" TargetMode="External"/><Relationship Id="rId13" Type="http://schemas.openxmlformats.org/officeDocument/2006/relationships/hyperlink" Target="mailto:mark.ledger@live.com" TargetMode="External"/><Relationship Id="rId3" Type="http://schemas.openxmlformats.org/officeDocument/2006/relationships/hyperlink" Target="mailto:president@northlakell.org" TargetMode="External"/><Relationship Id="rId7" Type="http://schemas.openxmlformats.org/officeDocument/2006/relationships/hyperlink" Target="mailto:playersagent@northlakell.org" TargetMode="External"/><Relationship Id="rId12" Type="http://schemas.openxmlformats.org/officeDocument/2006/relationships/hyperlink" Target="mailto:hardgoods@northlakell.org" TargetMode="External"/><Relationship Id="rId17" Type="http://schemas.openxmlformats.org/officeDocument/2006/relationships/hyperlink" Target="mailto:teenprograms@northlakell.org" TargetMode="External"/><Relationship Id="rId2" Type="http://schemas.openxmlformats.org/officeDocument/2006/relationships/hyperlink" Target="https://www.northlakell.org/Default.aspx?tabid=1874592" TargetMode="External"/><Relationship Id="rId16" Type="http://schemas.openxmlformats.org/officeDocument/2006/relationships/hyperlink" Target="mailto:allstars@northlakell.org" TargetMode="External"/><Relationship Id="rId1" Type="http://schemas.openxmlformats.org/officeDocument/2006/relationships/slideLayout" Target="../slideLayouts/slideLayout2.xml"/><Relationship Id="rId6" Type="http://schemas.openxmlformats.org/officeDocument/2006/relationships/hyperlink" Target="mailto:coaches@northlakell.org" TargetMode="External"/><Relationship Id="rId11" Type="http://schemas.openxmlformats.org/officeDocument/2006/relationships/hyperlink" Target="mailto:umpire@northlakell.org/westfried@yahoo.com" TargetMode="External"/><Relationship Id="rId5" Type="http://schemas.openxmlformats.org/officeDocument/2006/relationships/hyperlink" Target="mailto:softballvp@northlakell.org" TargetMode="External"/><Relationship Id="rId15" Type="http://schemas.openxmlformats.org/officeDocument/2006/relationships/hyperlink" Target="mailto:scheduler@northlakell.org" TargetMode="External"/><Relationship Id="rId10" Type="http://schemas.openxmlformats.org/officeDocument/2006/relationships/hyperlink" Target="mailto:secretary@northlakell.org" TargetMode="External"/><Relationship Id="rId4" Type="http://schemas.openxmlformats.org/officeDocument/2006/relationships/hyperlink" Target="mailto:baseballvp@northlakell.org" TargetMode="External"/><Relationship Id="rId9" Type="http://schemas.openxmlformats.org/officeDocument/2006/relationships/hyperlink" Target="mailto:treasurer@northlakell.org" TargetMode="External"/><Relationship Id="rId14" Type="http://schemas.openxmlformats.org/officeDocument/2006/relationships/hyperlink" Target="mailto:dougs@extremeconsulting.com"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president@northlakel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ttleleague.org/play-little-league/league-find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lwadistrict8.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presentation/d/1hw-WRXWtUCNjF_Xt2Z689bu_Ful-Vpb0UxJH6XYFhrw/edit#slide=id.p"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1D66-3665-4AF1-BCD8-7FFECC7A2362}"/>
              </a:ext>
            </a:extLst>
          </p:cNvPr>
          <p:cNvSpPr>
            <a:spLocks noGrp="1"/>
          </p:cNvSpPr>
          <p:nvPr>
            <p:ph type="ctrTitle"/>
          </p:nvPr>
        </p:nvSpPr>
        <p:spPr>
          <a:xfrm>
            <a:off x="5610683" y="1481328"/>
            <a:ext cx="3924808" cy="2468880"/>
          </a:xfrm>
        </p:spPr>
        <p:txBody>
          <a:bodyPr>
            <a:normAutofit/>
          </a:bodyPr>
          <a:lstStyle/>
          <a:p>
            <a:pPr algn="l"/>
            <a:r>
              <a:rPr lang="en-US" sz="4000" dirty="0"/>
              <a:t>Parent Orientation</a:t>
            </a:r>
          </a:p>
        </p:txBody>
      </p:sp>
      <p:sp>
        <p:nvSpPr>
          <p:cNvPr id="3" name="Subtitle 2">
            <a:extLst>
              <a:ext uri="{FF2B5EF4-FFF2-40B4-BE49-F238E27FC236}">
                <a16:creationId xmlns:a16="http://schemas.microsoft.com/office/drawing/2014/main" id="{713BA48C-5936-4B4A-B182-01DF3EF33CAB}"/>
              </a:ext>
            </a:extLst>
          </p:cNvPr>
          <p:cNvSpPr>
            <a:spLocks noGrp="1"/>
          </p:cNvSpPr>
          <p:nvPr>
            <p:ph type="subTitle" idx="1"/>
          </p:nvPr>
        </p:nvSpPr>
        <p:spPr>
          <a:xfrm>
            <a:off x="5691963" y="4078224"/>
            <a:ext cx="3843528" cy="1307592"/>
          </a:xfrm>
        </p:spPr>
        <p:txBody>
          <a:bodyPr>
            <a:normAutofit/>
          </a:bodyPr>
          <a:lstStyle/>
          <a:p>
            <a:pPr algn="l"/>
            <a:r>
              <a:rPr lang="en-US" sz="2000" dirty="0"/>
              <a:t>2023</a:t>
            </a:r>
          </a:p>
        </p:txBody>
      </p:sp>
      <p:pic>
        <p:nvPicPr>
          <p:cNvPr id="5" name="Picture 4">
            <a:extLst>
              <a:ext uri="{FF2B5EF4-FFF2-40B4-BE49-F238E27FC236}">
                <a16:creationId xmlns:a16="http://schemas.microsoft.com/office/drawing/2014/main" id="{058820F6-F850-4C3B-9ED9-C4D8A79C5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4" y="734238"/>
            <a:ext cx="3271709" cy="3643873"/>
          </a:xfrm>
          <a:prstGeom prst="rect">
            <a:avLst/>
          </a:prstGeom>
        </p:spPr>
      </p:pic>
    </p:spTree>
    <p:extLst>
      <p:ext uri="{BB962C8B-B14F-4D97-AF65-F5344CB8AC3E}">
        <p14:creationId xmlns:p14="http://schemas.microsoft.com/office/powerpoint/2010/main" val="31056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normAutofit/>
          </a:bodyPr>
          <a:lstStyle/>
          <a:p>
            <a:r>
              <a:rPr lang="en-US" dirty="0"/>
              <a:t>Our league – your role as a parent</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487680" y="1193800"/>
            <a:ext cx="10942320" cy="461772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buClrTx/>
            </a:pPr>
            <a:r>
              <a:rPr lang="en-US" sz="1400" dirty="0">
                <a:latin typeface="Calibri" panose="020F0502020204030204" pitchFamily="34" charset="0"/>
                <a:cs typeface="Calibri" panose="020F0502020204030204" pitchFamily="34" charset="0"/>
              </a:rPr>
              <a:t>Volunteer to help out where you can</a:t>
            </a:r>
          </a:p>
          <a:p>
            <a:pPr>
              <a:buClrTx/>
            </a:pPr>
            <a:r>
              <a:rPr lang="en-US" sz="1400" dirty="0">
                <a:latin typeface="Calibri" panose="020F0502020204030204" pitchFamily="34" charset="0"/>
                <a:cs typeface="Calibri" panose="020F0502020204030204" pitchFamily="34" charset="0"/>
              </a:rPr>
              <a:t>Remember, its just a game, and everyone on the field is a volunteer or a child</a:t>
            </a:r>
          </a:p>
          <a:p>
            <a:pPr>
              <a:buClrTx/>
            </a:pPr>
            <a:r>
              <a:rPr lang="en-US" sz="1400" dirty="0">
                <a:latin typeface="Calibri" panose="020F0502020204030204" pitchFamily="34" charset="0"/>
                <a:cs typeface="Calibri" panose="020F0502020204030204" pitchFamily="34" charset="0"/>
              </a:rPr>
              <a:t>Support the team and your player from the stands (don’t coach from the stands)</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effort</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swing</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Way to get in front of the ball</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job getting to the spot</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hustle</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Way to communicate</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follow through</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first step</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Love your focus out there</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Way to battle </a:t>
            </a:r>
          </a:p>
          <a:p>
            <a:pPr marL="914400" lvl="1" indent="-457200">
              <a:buFont typeface="Arial" panose="020B0604020202020204" pitchFamily="34" charset="0"/>
              <a:buChar char="•"/>
            </a:pPr>
            <a:r>
              <a:rPr lang="en-US" sz="1400" dirty="0">
                <a:latin typeface="Calibri" panose="020F0502020204030204" pitchFamily="34" charset="0"/>
                <a:cs typeface="Calibri" panose="020F0502020204030204" pitchFamily="34" charset="0"/>
              </a:rPr>
              <a:t>Great mechanics on that ball</a:t>
            </a:r>
          </a:p>
          <a:p>
            <a:pPr>
              <a:buClrTx/>
            </a:pP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73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team formation</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193800"/>
            <a:ext cx="10909713" cy="4597400"/>
          </a:xfrm>
          <a:prstGeom prst="rect">
            <a:avLst/>
          </a:prstGeom>
        </p:spPr>
        <p:txBody>
          <a:bodyPr>
            <a:normAutofit fontScale="925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Majors/AAA Softball and Majors/minors baseball – teams are formed via a draft that follows a mandatory assessment</a:t>
            </a:r>
            <a:endParaRPr lang="en-US" sz="2400" dirty="0">
              <a:highlight>
                <a:srgbClr val="FFFF00"/>
              </a:highlight>
              <a:latin typeface="Century Gothic" panose="020B0502020202020204" pitchFamily="34" charset="0"/>
            </a:endParaRPr>
          </a:p>
          <a:p>
            <a:pPr marL="342900" indent="-342900">
              <a:buClrTx/>
            </a:pPr>
            <a:r>
              <a:rPr lang="en-US" sz="2400" dirty="0">
                <a:latin typeface="Century Gothic" panose="020B0502020202020204" pitchFamily="34" charset="0"/>
              </a:rPr>
              <a:t>Assessments are typically held on the first Saturday in February.  We know there are conflicts sometimes but it is important that all players attend in order to achieve team balance.</a:t>
            </a:r>
          </a:p>
          <a:p>
            <a:pPr marL="342900" indent="-342900">
              <a:buClrTx/>
            </a:pPr>
            <a:r>
              <a:rPr lang="en-US" sz="2400" dirty="0">
                <a:latin typeface="Century Gothic" panose="020B0502020202020204" pitchFamily="34" charset="0"/>
              </a:rPr>
              <a:t>Signups are sent out some time in January.  Expect to spend 1 hour at tryouts</a:t>
            </a:r>
          </a:p>
          <a:p>
            <a:pPr marL="342900" indent="-342900">
              <a:buClrTx/>
            </a:pPr>
            <a:r>
              <a:rPr lang="en-US" sz="2400" dirty="0">
                <a:latin typeface="Century Gothic" panose="020B0502020202020204" pitchFamily="34" charset="0"/>
              </a:rPr>
              <a:t>Please consider volunteering.  Members of our board and coaches spend 10+ hours at tryouts each year and even more time planning.  Volunteers are always needed to keep tryouts on time</a:t>
            </a:r>
          </a:p>
        </p:txBody>
      </p:sp>
    </p:spTree>
    <p:extLst>
      <p:ext uri="{BB962C8B-B14F-4D97-AF65-F5344CB8AC3E}">
        <p14:creationId xmlns:p14="http://schemas.microsoft.com/office/powerpoint/2010/main" val="338564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team formation</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193800"/>
            <a:ext cx="1090971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Teen baseball/softball and challenger division teams are formed based on registration.  Often there is only enough to field one team at each division and sometimes co-leaguing with a neighboring league is required.</a:t>
            </a:r>
          </a:p>
          <a:p>
            <a:pPr marL="342900" indent="-342900">
              <a:buClrTx/>
            </a:pPr>
            <a:r>
              <a:rPr lang="en-US" sz="2400" dirty="0">
                <a:latin typeface="Century Gothic" panose="020B0502020202020204" pitchFamily="34" charset="0"/>
              </a:rPr>
              <a:t>For all other divisions, teams are formed based on “neighborhood” and requests.  This is a complex process and not all requests can be met.  Please be patient and flexible.</a:t>
            </a:r>
          </a:p>
        </p:txBody>
      </p:sp>
    </p:spTree>
    <p:extLst>
      <p:ext uri="{BB962C8B-B14F-4D97-AF65-F5344CB8AC3E}">
        <p14:creationId xmlns:p14="http://schemas.microsoft.com/office/powerpoint/2010/main" val="332316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Volunteering</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193800"/>
            <a:ext cx="1090971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Our league is 100% volunteers – just like all other little leagues</a:t>
            </a:r>
          </a:p>
          <a:p>
            <a:pPr marL="342900" indent="-342900">
              <a:buClrTx/>
            </a:pPr>
            <a:r>
              <a:rPr lang="en-US" sz="2400" dirty="0">
                <a:latin typeface="Century Gothic" panose="020B0502020202020204" pitchFamily="34" charset="0"/>
              </a:rPr>
              <a:t>Our league cannot exist or operate unless we ALL chip in. 95% of the heavy lifting is done by board members, coaches and umpires who give 100’s of hours of their time to provide the best experience possible for your kid.</a:t>
            </a:r>
          </a:p>
          <a:p>
            <a:pPr marL="342900" indent="-342900">
              <a:buClrTx/>
            </a:pPr>
            <a:r>
              <a:rPr lang="en-US" sz="2400" dirty="0">
                <a:latin typeface="Century Gothic" panose="020B0502020202020204" pitchFamily="34" charset="0"/>
              </a:rPr>
              <a:t>Please ask your coach how you can help or email a board member </a:t>
            </a:r>
            <a:r>
              <a:rPr lang="en-US" sz="2400" dirty="0">
                <a:latin typeface="Century Gothic" panose="020B0502020202020204" pitchFamily="34" charset="0"/>
                <a:hlinkClick r:id="rId2"/>
              </a:rPr>
              <a:t>https://www.northlakell.org/Default.aspx?tabid=1874592</a:t>
            </a:r>
            <a:r>
              <a:rPr lang="en-US" sz="2400" dirty="0">
                <a:latin typeface="Century Gothic" panose="020B0502020202020204" pitchFamily="34" charset="0"/>
              </a:rPr>
              <a:t> </a:t>
            </a:r>
          </a:p>
        </p:txBody>
      </p:sp>
    </p:spTree>
    <p:extLst>
      <p:ext uri="{BB962C8B-B14F-4D97-AF65-F5344CB8AC3E}">
        <p14:creationId xmlns:p14="http://schemas.microsoft.com/office/powerpoint/2010/main" val="420483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Volunteering – Coaches</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193800"/>
            <a:ext cx="1090971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Please support your coaches.  They put many, many hours in each year planning practices, running practices, attending training, etc. </a:t>
            </a:r>
          </a:p>
          <a:p>
            <a:pPr marL="342900" indent="-342900">
              <a:buClrTx/>
            </a:pPr>
            <a:r>
              <a:rPr lang="en-US" sz="2400" dirty="0">
                <a:latin typeface="Century Gothic" panose="020B0502020202020204" pitchFamily="34" charset="0"/>
              </a:rPr>
              <a:t>They can’t do it on their own.  There are 12 families and there are at least 12 jobs.  Please volunteer to help your team.</a:t>
            </a:r>
          </a:p>
          <a:p>
            <a:pPr marL="342900" indent="-342900">
              <a:buClrTx/>
            </a:pPr>
            <a:r>
              <a:rPr lang="en-US" sz="2400" dirty="0">
                <a:latin typeface="Century Gothic" panose="020B0502020202020204" pitchFamily="34" charset="0"/>
              </a:rPr>
              <a:t>If you have time, please consider volunteering as a head coach or assistant coach.  We have training opportunities each year.  If you are worried about the time commitment or have additional questions, email </a:t>
            </a:r>
            <a:r>
              <a:rPr lang="en-US" sz="2400" dirty="0">
                <a:latin typeface="Century Gothic" panose="020B0502020202020204" pitchFamily="34" charset="0"/>
                <a:hlinkClick r:id="rId2"/>
              </a:rPr>
              <a:t>coaches@northlakell.org</a:t>
            </a:r>
            <a:r>
              <a:rPr lang="en-US" sz="2400" dirty="0">
                <a:latin typeface="Century Gothic" panose="020B0502020202020204" pitchFamily="34" charset="0"/>
              </a:rPr>
              <a:t> </a:t>
            </a:r>
          </a:p>
        </p:txBody>
      </p:sp>
    </p:spTree>
    <p:extLst>
      <p:ext uri="{BB962C8B-B14F-4D97-AF65-F5344CB8AC3E}">
        <p14:creationId xmlns:p14="http://schemas.microsoft.com/office/powerpoint/2010/main" val="306291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Volunteering – Umpires</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193800"/>
            <a:ext cx="1090971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This is often the hardest job to fill but one of the most important.  This is a volunteer job.  All teams should have 2-3 umpires attend training.</a:t>
            </a:r>
          </a:p>
          <a:p>
            <a:pPr marL="342900" indent="-342900">
              <a:buClrTx/>
            </a:pPr>
            <a:r>
              <a:rPr lang="en-US" sz="2400" dirty="0">
                <a:latin typeface="Century Gothic" panose="020B0502020202020204" pitchFamily="34" charset="0"/>
              </a:rPr>
              <a:t>We do not hire umpires for several reasons:</a:t>
            </a:r>
          </a:p>
          <a:p>
            <a:pPr marL="800100" lvl="1" indent="-342900">
              <a:buClrTx/>
            </a:pPr>
            <a:r>
              <a:rPr lang="en-US" sz="2200" dirty="0">
                <a:latin typeface="Century Gothic" panose="020B0502020202020204" pitchFamily="34" charset="0"/>
              </a:rPr>
              <a:t>Cost</a:t>
            </a:r>
          </a:p>
          <a:p>
            <a:pPr marL="800100" lvl="1" indent="-342900">
              <a:buClrTx/>
            </a:pPr>
            <a:r>
              <a:rPr lang="en-US" sz="2200" dirty="0">
                <a:latin typeface="Century Gothic" panose="020B0502020202020204" pitchFamily="34" charset="0"/>
              </a:rPr>
              <a:t>Availability</a:t>
            </a:r>
          </a:p>
          <a:p>
            <a:pPr marL="800100" lvl="1" indent="-342900">
              <a:buClrTx/>
            </a:pPr>
            <a:r>
              <a:rPr lang="en-US" sz="2200" dirty="0">
                <a:latin typeface="Century Gothic" panose="020B0502020202020204" pitchFamily="34" charset="0"/>
              </a:rPr>
              <a:t>Liability</a:t>
            </a:r>
          </a:p>
          <a:p>
            <a:pPr marL="800100" lvl="1" indent="-342900">
              <a:buClrTx/>
            </a:pPr>
            <a:r>
              <a:rPr lang="en-US" sz="2200" dirty="0">
                <a:latin typeface="Century Gothic" panose="020B0502020202020204" pitchFamily="34" charset="0"/>
              </a:rPr>
              <a:t>Parent expectations </a:t>
            </a:r>
          </a:p>
        </p:txBody>
      </p:sp>
    </p:spTree>
    <p:extLst>
      <p:ext uri="{BB962C8B-B14F-4D97-AF65-F5344CB8AC3E}">
        <p14:creationId xmlns:p14="http://schemas.microsoft.com/office/powerpoint/2010/main" val="14078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Volunteering – Field maintenance</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193800"/>
            <a:ext cx="10909713" cy="459740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1700" dirty="0">
                <a:latin typeface="Century Gothic" panose="020B0502020202020204" pitchFamily="34" charset="0"/>
              </a:rPr>
              <a:t>Our board and other volunteers have been trying to get all weather fields in Kenmore for &gt;15 years.  City has helped with </a:t>
            </a:r>
            <a:r>
              <a:rPr lang="en-US" sz="1700" dirty="0" err="1">
                <a:latin typeface="Century Gothic" panose="020B0502020202020204" pitchFamily="34" charset="0"/>
              </a:rPr>
              <a:t>bastyr</a:t>
            </a:r>
            <a:r>
              <a:rPr lang="en-US" sz="1700" dirty="0">
                <a:latin typeface="Century Gothic" panose="020B0502020202020204" pitchFamily="34" charset="0"/>
              </a:rPr>
              <a:t>/moorlands but continue to deny our request to find viable options for turf fields. Lockwood and arrowhead now have turf but the fields are not big enough for our older divisions.</a:t>
            </a:r>
          </a:p>
          <a:p>
            <a:pPr marL="342900" indent="-342900">
              <a:buClrTx/>
            </a:pPr>
            <a:r>
              <a:rPr lang="en-US" sz="1700" dirty="0">
                <a:latin typeface="Century Gothic" panose="020B0502020202020204" pitchFamily="34" charset="0"/>
              </a:rPr>
              <a:t>In march, we are able to secure some time at north creek to help with poor weather conditions and darkness, but typically these fields are unavailable to us and are expensive. </a:t>
            </a:r>
          </a:p>
          <a:p>
            <a:pPr marL="342900" indent="-342900">
              <a:buClrTx/>
            </a:pPr>
            <a:r>
              <a:rPr lang="en-US" sz="1700" dirty="0">
                <a:latin typeface="Century Gothic" panose="020B0502020202020204" pitchFamily="34" charset="0"/>
              </a:rPr>
              <a:t>So taking care of our dirt fields – </a:t>
            </a:r>
            <a:r>
              <a:rPr lang="en-US" sz="1700" dirty="0" err="1">
                <a:latin typeface="Century Gothic" panose="020B0502020202020204" pitchFamily="34" charset="0"/>
              </a:rPr>
              <a:t>bastyr</a:t>
            </a:r>
            <a:r>
              <a:rPr lang="en-US" sz="1700" dirty="0">
                <a:latin typeface="Century Gothic" panose="020B0502020202020204" pitchFamily="34" charset="0"/>
              </a:rPr>
              <a:t>, </a:t>
            </a:r>
            <a:r>
              <a:rPr lang="en-US" sz="1700" dirty="0" err="1">
                <a:latin typeface="Century Gothic" panose="020B0502020202020204" pitchFamily="34" charset="0"/>
              </a:rPr>
              <a:t>Forsgren</a:t>
            </a:r>
            <a:r>
              <a:rPr lang="en-US" sz="1700" dirty="0">
                <a:latin typeface="Century Gothic" panose="020B0502020202020204" pitchFamily="34" charset="0"/>
              </a:rPr>
              <a:t>, and moorlands – is up to the volunteers</a:t>
            </a:r>
          </a:p>
          <a:p>
            <a:pPr marL="342900" indent="-342900">
              <a:buClrTx/>
            </a:pPr>
            <a:r>
              <a:rPr lang="en-US" sz="1700" dirty="0">
                <a:latin typeface="Century Gothic" panose="020B0502020202020204" pitchFamily="34" charset="0"/>
              </a:rPr>
              <a:t>Field maintenance training is available in March.  </a:t>
            </a:r>
          </a:p>
          <a:p>
            <a:pPr marL="342900" indent="-342900">
              <a:buClrTx/>
            </a:pPr>
            <a:r>
              <a:rPr lang="en-US" sz="1700" dirty="0">
                <a:latin typeface="Century Gothic" panose="020B0502020202020204" pitchFamily="34" charset="0"/>
              </a:rPr>
              <a:t>Dragging the fields after every practice/game is critical.  Keeping the sheds tidy is also quite helpful.</a:t>
            </a:r>
          </a:p>
          <a:p>
            <a:pPr marL="342900" indent="-342900">
              <a:buClrTx/>
            </a:pPr>
            <a:r>
              <a:rPr lang="en-US" sz="1700" dirty="0">
                <a:latin typeface="Century Gothic" panose="020B0502020202020204" pitchFamily="34" charset="0"/>
              </a:rPr>
              <a:t>No field maintenance is required at elementary schools but please be respectful</a:t>
            </a:r>
          </a:p>
        </p:txBody>
      </p:sp>
    </p:spTree>
    <p:extLst>
      <p:ext uri="{BB962C8B-B14F-4D97-AF65-F5344CB8AC3E}">
        <p14:creationId xmlns:p14="http://schemas.microsoft.com/office/powerpoint/2010/main" val="229224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a:t>Fundraising/matching funds</a:t>
            </a:r>
            <a:endParaRPr lang="en-US" dirty="0"/>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1007899"/>
            <a:ext cx="6988419" cy="459740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1700" dirty="0">
                <a:latin typeface="Century Gothic" panose="020B0502020202020204" pitchFamily="34" charset="0"/>
              </a:rPr>
              <a:t>Registration fees cover only about 80% of our annual operating expenses, </a:t>
            </a:r>
            <a:r>
              <a:rPr lang="en-US" sz="1700" b="1" u="sng" dirty="0">
                <a:latin typeface="Century Gothic" panose="020B0502020202020204" pitchFamily="34" charset="0"/>
              </a:rPr>
              <a:t>but field costs are also going up 30-40% in 2023</a:t>
            </a:r>
          </a:p>
          <a:p>
            <a:pPr marL="342900" indent="-342900">
              <a:buClrTx/>
            </a:pPr>
            <a:r>
              <a:rPr lang="en-US" sz="1700" dirty="0">
                <a:latin typeface="Century Gothic" panose="020B0502020202020204" pitchFamily="34" charset="0"/>
              </a:rPr>
              <a:t>We rely on fundraising and volunteer matching funds to make up the difference.</a:t>
            </a:r>
          </a:p>
          <a:p>
            <a:pPr marL="342900" indent="-342900">
              <a:buClrTx/>
            </a:pPr>
            <a:r>
              <a:rPr lang="en-US" sz="1700" dirty="0">
                <a:latin typeface="Century Gothic" panose="020B0502020202020204" pitchFamily="34" charset="0"/>
              </a:rPr>
              <a:t>We are always looking for new sponsors and are rolling out a new sponsorship program for 2023</a:t>
            </a:r>
          </a:p>
          <a:p>
            <a:pPr marL="342900" indent="-342900">
              <a:buClrTx/>
            </a:pPr>
            <a:r>
              <a:rPr lang="en-US" sz="1700" dirty="0">
                <a:latin typeface="Century Gothic" panose="020B0502020202020204" pitchFamily="34" charset="0"/>
              </a:rPr>
              <a:t>Additionally, some companies – Boeing, Microsoft, google – will match volunteer hours with donations.  For details on how to do this, visit this </a:t>
            </a:r>
            <a:r>
              <a:rPr lang="en-US" sz="1700" b="1" dirty="0">
                <a:latin typeface="Century Gothic" panose="020B0502020202020204" pitchFamily="34" charset="0"/>
                <a:hlinkClick r:id="rId2"/>
              </a:rPr>
              <a:t>LINK</a:t>
            </a:r>
            <a:endParaRPr lang="en-US" sz="1700" b="1" dirty="0">
              <a:latin typeface="Century Gothic" panose="020B0502020202020204" pitchFamily="34" charset="0"/>
            </a:endParaRPr>
          </a:p>
          <a:p>
            <a:pPr marL="342900" indent="-342900">
              <a:buClrTx/>
            </a:pPr>
            <a:r>
              <a:rPr lang="en-US" sz="1700" dirty="0">
                <a:latin typeface="Century Gothic" panose="020B0502020202020204" pitchFamily="34" charset="0"/>
              </a:rPr>
              <a:t>Additional Fundraising activities, including family fun day, will be held throughout the year</a:t>
            </a:r>
          </a:p>
        </p:txBody>
      </p:sp>
      <p:graphicFrame>
        <p:nvGraphicFramePr>
          <p:cNvPr id="4" name="Chart 3">
            <a:extLst>
              <a:ext uri="{FF2B5EF4-FFF2-40B4-BE49-F238E27FC236}">
                <a16:creationId xmlns:a16="http://schemas.microsoft.com/office/drawing/2014/main" id="{3EA60362-E0E6-44FC-840A-206A7A427111}"/>
              </a:ext>
            </a:extLst>
          </p:cNvPr>
          <p:cNvGraphicFramePr>
            <a:graphicFrameLocks/>
          </p:cNvGraphicFramePr>
          <p:nvPr>
            <p:extLst>
              <p:ext uri="{D42A27DB-BD31-4B8C-83A1-F6EECF244321}">
                <p14:modId xmlns:p14="http://schemas.microsoft.com/office/powerpoint/2010/main" val="3103757281"/>
              </p:ext>
            </p:extLst>
          </p:nvPr>
        </p:nvGraphicFramePr>
        <p:xfrm>
          <a:off x="6929121" y="1151965"/>
          <a:ext cx="4718341" cy="4309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83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League schedule – notional</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45966" y="1021080"/>
            <a:ext cx="11082433" cy="459740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1700" dirty="0">
                <a:latin typeface="Century Gothic" panose="020B0502020202020204" pitchFamily="34" charset="0"/>
              </a:rPr>
              <a:t>Registration typically opens in November.  For tryout/draft divisions, registration closes in mid-January.  For neighborhood divisions, registration closes in late February.  </a:t>
            </a:r>
          </a:p>
          <a:p>
            <a:pPr marL="342900" indent="-342900">
              <a:buClrTx/>
            </a:pPr>
            <a:r>
              <a:rPr lang="en-US" sz="1700" dirty="0">
                <a:latin typeface="Century Gothic" panose="020B0502020202020204" pitchFamily="34" charset="0"/>
              </a:rPr>
              <a:t>Tryouts held first Saturday in February and teams are drafted the week after</a:t>
            </a:r>
          </a:p>
          <a:p>
            <a:pPr marL="342900" indent="-342900">
              <a:buClrTx/>
            </a:pPr>
            <a:r>
              <a:rPr lang="en-US" sz="1700" dirty="0">
                <a:latin typeface="Century Gothic" panose="020B0502020202020204" pitchFamily="34" charset="0"/>
              </a:rPr>
              <a:t>Non-drafted division teams are formed in late February or early march</a:t>
            </a:r>
          </a:p>
          <a:p>
            <a:pPr marL="342900" indent="-342900">
              <a:buClrTx/>
            </a:pPr>
            <a:r>
              <a:rPr lang="en-US" sz="1700" dirty="0">
                <a:latin typeface="Century Gothic" panose="020B0502020202020204" pitchFamily="34" charset="0"/>
              </a:rPr>
              <a:t>Coach training typically held in February and safety/ump/field training in mid-march</a:t>
            </a:r>
          </a:p>
          <a:p>
            <a:pPr marL="342900" indent="-342900">
              <a:buClrTx/>
            </a:pPr>
            <a:r>
              <a:rPr lang="en-US" sz="1700" dirty="0">
                <a:latin typeface="Century Gothic" panose="020B0502020202020204" pitchFamily="34" charset="0"/>
              </a:rPr>
              <a:t>Practices start march 1</a:t>
            </a:r>
            <a:r>
              <a:rPr lang="en-US" sz="1700" baseline="30000" dirty="0">
                <a:latin typeface="Century Gothic" panose="020B0502020202020204" pitchFamily="34" charset="0"/>
              </a:rPr>
              <a:t>st</a:t>
            </a:r>
            <a:r>
              <a:rPr lang="en-US" sz="1700" dirty="0">
                <a:latin typeface="Century Gothic" panose="020B0502020202020204" pitchFamily="34" charset="0"/>
              </a:rPr>
              <a:t> but drafted teams may do some indoor practices in late February</a:t>
            </a:r>
          </a:p>
          <a:p>
            <a:pPr marL="342900" indent="-342900">
              <a:buClrTx/>
            </a:pPr>
            <a:r>
              <a:rPr lang="en-US" sz="1700" dirty="0">
                <a:latin typeface="Century Gothic" panose="020B0502020202020204" pitchFamily="34" charset="0"/>
              </a:rPr>
              <a:t>Game Schedules typically come out in mid-march – be patient and flexible</a:t>
            </a:r>
          </a:p>
          <a:p>
            <a:pPr marL="342900" indent="-342900">
              <a:buClrTx/>
            </a:pPr>
            <a:r>
              <a:rPr lang="en-US" sz="1700" dirty="0">
                <a:latin typeface="Century Gothic" panose="020B0502020202020204" pitchFamily="34" charset="0"/>
              </a:rPr>
              <a:t>Younger divisions may not start until after spring break</a:t>
            </a:r>
          </a:p>
          <a:p>
            <a:pPr marL="342900" indent="-342900">
              <a:buClrTx/>
            </a:pPr>
            <a:r>
              <a:rPr lang="en-US" sz="1700" dirty="0">
                <a:latin typeface="Century Gothic" panose="020B0502020202020204" pitchFamily="34" charset="0"/>
              </a:rPr>
              <a:t>All divisions will end before the last day of school (except all stars)</a:t>
            </a:r>
          </a:p>
          <a:p>
            <a:pPr marL="342900" indent="-342900">
              <a:buClrTx/>
            </a:pPr>
            <a:r>
              <a:rPr lang="en-US" sz="1700" dirty="0">
                <a:latin typeface="Century Gothic" panose="020B0502020202020204" pitchFamily="34" charset="0"/>
              </a:rPr>
              <a:t>There are no team activities over spring break or memorial day weekend.  A family fun day – fundraising, team photos, </a:t>
            </a:r>
            <a:r>
              <a:rPr lang="en-US" sz="1700" dirty="0" err="1">
                <a:latin typeface="Century Gothic" panose="020B0502020202020204" pitchFamily="34" charset="0"/>
              </a:rPr>
              <a:t>etc</a:t>
            </a:r>
            <a:r>
              <a:rPr lang="en-US" sz="1700" dirty="0">
                <a:latin typeface="Century Gothic" panose="020B0502020202020204" pitchFamily="34" charset="0"/>
              </a:rPr>
              <a:t> – is typically held on a Saturday in mid-may</a:t>
            </a:r>
          </a:p>
        </p:txBody>
      </p:sp>
    </p:spTree>
    <p:extLst>
      <p:ext uri="{BB962C8B-B14F-4D97-AF65-F5344CB8AC3E}">
        <p14:creationId xmlns:p14="http://schemas.microsoft.com/office/powerpoint/2010/main" val="265135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All stars</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990600"/>
            <a:ext cx="1108243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1700" dirty="0">
                <a:latin typeface="Century Gothic" panose="020B0502020202020204" pitchFamily="34" charset="0"/>
              </a:rPr>
              <a:t>All star programs are available for baseball and softball – 10U, 11U and 12U teams as well as teen baseball and softball (intermediate/juniors)</a:t>
            </a:r>
          </a:p>
          <a:p>
            <a:pPr marL="342900" indent="-342900">
              <a:buClrTx/>
            </a:pPr>
            <a:r>
              <a:rPr lang="en-US" sz="1700" dirty="0">
                <a:latin typeface="Century Gothic" panose="020B0502020202020204" pitchFamily="34" charset="0"/>
              </a:rPr>
              <a:t>Families are asked to “commit” to all stars by mid-April, making their child eligible to be selected (this does not guarantee selection)</a:t>
            </a:r>
          </a:p>
          <a:p>
            <a:pPr marL="342900" indent="-342900">
              <a:buClrTx/>
            </a:pPr>
            <a:r>
              <a:rPr lang="en-US" sz="1700" dirty="0">
                <a:latin typeface="Century Gothic" panose="020B0502020202020204" pitchFamily="34" charset="0"/>
              </a:rPr>
              <a:t>All stars typically starts around June 1</a:t>
            </a:r>
            <a:r>
              <a:rPr lang="en-US" sz="1700" baseline="30000" dirty="0">
                <a:latin typeface="Century Gothic" panose="020B0502020202020204" pitchFamily="34" charset="0"/>
              </a:rPr>
              <a:t>st</a:t>
            </a:r>
            <a:r>
              <a:rPr lang="en-US" sz="1700" dirty="0">
                <a:latin typeface="Century Gothic" panose="020B0502020202020204" pitchFamily="34" charset="0"/>
              </a:rPr>
              <a:t> and is an almost-every-day commitment until the tournament ends.  </a:t>
            </a:r>
          </a:p>
          <a:p>
            <a:pPr marL="800100" lvl="1" indent="-342900">
              <a:buClrTx/>
            </a:pPr>
            <a:r>
              <a:rPr lang="en-US" sz="1500" dirty="0">
                <a:latin typeface="Century Gothic" panose="020B0502020202020204" pitchFamily="34" charset="0"/>
              </a:rPr>
              <a:t>District tournaments usually run during early-mid July (usually at </a:t>
            </a:r>
            <a:r>
              <a:rPr lang="en-US" sz="1500" dirty="0" err="1">
                <a:latin typeface="Century Gothic" panose="020B0502020202020204" pitchFamily="34" charset="0"/>
              </a:rPr>
              <a:t>naf</a:t>
            </a:r>
            <a:r>
              <a:rPr lang="en-US" sz="1500" dirty="0">
                <a:latin typeface="Century Gothic" panose="020B0502020202020204" pitchFamily="34" charset="0"/>
              </a:rPr>
              <a:t>)</a:t>
            </a:r>
          </a:p>
          <a:p>
            <a:pPr marL="800100" lvl="1" indent="-342900">
              <a:buClrTx/>
            </a:pPr>
            <a:r>
              <a:rPr lang="en-US" sz="1500" dirty="0">
                <a:latin typeface="Century Gothic" panose="020B0502020202020204" pitchFamily="34" charset="0"/>
              </a:rPr>
              <a:t>State tournaments (if team qualifies) rotate sites and usually run through the end of July</a:t>
            </a:r>
          </a:p>
          <a:p>
            <a:pPr marL="800100" lvl="1" indent="-342900">
              <a:buClrTx/>
            </a:pPr>
            <a:r>
              <a:rPr lang="en-US" sz="1500" dirty="0">
                <a:latin typeface="Century Gothic" panose="020B0502020202020204" pitchFamily="34" charset="0"/>
              </a:rPr>
              <a:t>Little league baseball and softball world series (if team qualifies) run through the end of august.  This is for 12U and Juniors teams only</a:t>
            </a:r>
          </a:p>
          <a:p>
            <a:pPr marL="342900" indent="-342900">
              <a:buClrTx/>
            </a:pPr>
            <a:r>
              <a:rPr lang="en-US" sz="1700" dirty="0">
                <a:latin typeface="Century Gothic" panose="020B0502020202020204" pitchFamily="34" charset="0"/>
              </a:rPr>
              <a:t>This can be a really fun experience but we do ask that families stay in town for the duration of the tournament.  Plan to schedule vacations in august if planning to participate</a:t>
            </a:r>
          </a:p>
          <a:p>
            <a:pPr marL="342900" indent="-342900">
              <a:buClrTx/>
            </a:pPr>
            <a:endParaRPr lang="en-US" sz="1700" dirty="0">
              <a:latin typeface="Century Gothic" panose="020B0502020202020204" pitchFamily="34" charset="0"/>
            </a:endParaRPr>
          </a:p>
        </p:txBody>
      </p:sp>
    </p:spTree>
    <p:extLst>
      <p:ext uri="{BB962C8B-B14F-4D97-AF65-F5344CB8AC3E}">
        <p14:creationId xmlns:p14="http://schemas.microsoft.com/office/powerpoint/2010/main" val="427588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DAD9E-FAA3-C372-BE75-CCC6124DC8D4}"/>
              </a:ext>
            </a:extLst>
          </p:cNvPr>
          <p:cNvSpPr txBox="1"/>
          <p:nvPr/>
        </p:nvSpPr>
        <p:spPr>
          <a:xfrm>
            <a:off x="438150" y="342900"/>
            <a:ext cx="6534150" cy="584775"/>
          </a:xfrm>
          <a:prstGeom prst="rect">
            <a:avLst/>
          </a:prstGeom>
          <a:noFill/>
        </p:spPr>
        <p:txBody>
          <a:bodyPr wrap="square" rtlCol="0">
            <a:spAutoFit/>
          </a:bodyPr>
          <a:lstStyle/>
          <a:p>
            <a:r>
              <a:rPr lang="en-US" sz="3200" dirty="0"/>
              <a:t>Table of Contents</a:t>
            </a:r>
          </a:p>
        </p:txBody>
      </p:sp>
      <p:sp>
        <p:nvSpPr>
          <p:cNvPr id="4" name="TextBox 3">
            <a:extLst>
              <a:ext uri="{FF2B5EF4-FFF2-40B4-BE49-F238E27FC236}">
                <a16:creationId xmlns:a16="http://schemas.microsoft.com/office/drawing/2014/main" id="{4E78B9B1-8E72-BE99-6088-A09B359362D3}"/>
              </a:ext>
            </a:extLst>
          </p:cNvPr>
          <p:cNvSpPr txBox="1"/>
          <p:nvPr/>
        </p:nvSpPr>
        <p:spPr>
          <a:xfrm>
            <a:off x="523875" y="1375428"/>
            <a:ext cx="5038725" cy="4858702"/>
          </a:xfrm>
          <a:prstGeom prst="rect">
            <a:avLst/>
          </a:prstGeom>
          <a:noFill/>
        </p:spPr>
        <p:txBody>
          <a:bodyPr wrap="square" rtlCol="0">
            <a:spAutoFit/>
          </a:bodyPr>
          <a:lstStyle/>
          <a:p>
            <a:r>
              <a:rPr lang="en-US" sz="2400" dirty="0">
                <a:latin typeface="Calibri" panose="020F0502020204030204" pitchFamily="34" charset="0"/>
                <a:cs typeface="Times New Roman" panose="02020603050405020304" pitchFamily="18" charset="0"/>
              </a:rPr>
              <a:t>Our League</a:t>
            </a:r>
          </a:p>
          <a:p>
            <a:r>
              <a:rPr lang="en-US" sz="2400" dirty="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2" action="ppaction://hlinksldjump"/>
              </a:rPr>
              <a:t>Who We Serve</a:t>
            </a:r>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3" action="ppaction://hlinksldjump"/>
              </a:rPr>
              <a:t>District 8</a:t>
            </a:r>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4" action="ppaction://hlinksldjump"/>
              </a:rPr>
              <a:t>Registration</a:t>
            </a:r>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5" action="ppaction://hlinksldjump"/>
              </a:rPr>
              <a:t>Baseball Divisions</a:t>
            </a:r>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6" action="ppaction://hlinksldjump"/>
              </a:rPr>
              <a:t>Softball Divisions</a:t>
            </a:r>
            <a:endParaRPr lang="en-US" sz="2400" dirty="0">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League Objectives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Parent Code of Conduct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You’re Role as a Parent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Team Formation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p:txBody>
      </p:sp>
      <p:sp>
        <p:nvSpPr>
          <p:cNvPr id="6" name="TextBox 5">
            <a:extLst>
              <a:ext uri="{FF2B5EF4-FFF2-40B4-BE49-F238E27FC236}">
                <a16:creationId xmlns:a16="http://schemas.microsoft.com/office/drawing/2014/main" id="{1E8B2629-C0B7-74D0-B97D-0C918D70B2E2}"/>
              </a:ext>
            </a:extLst>
          </p:cNvPr>
          <p:cNvSpPr txBox="1"/>
          <p:nvPr/>
        </p:nvSpPr>
        <p:spPr>
          <a:xfrm>
            <a:off x="5562600" y="1375428"/>
            <a:ext cx="4562475" cy="414434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Volunteering</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Coaches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3" action="ppaction://hlinksldjump"/>
              </a:rPr>
              <a:t>Umpires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4" action="ppaction://hlinksldjump"/>
              </a:rPr>
              <a:t>Field Maintenance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5" action="ppaction://hlinksldjump"/>
              </a:rPr>
              <a:t>Fundraising / Matching Funds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6" action="ppaction://hlinksldjump"/>
              </a:rPr>
              <a:t>League Scheduling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7" action="ppaction://hlinksldjump"/>
              </a:rPr>
              <a:t>All Stars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8" action="ppaction://hlinksldjump"/>
              </a:rPr>
              <a:t>Contact Information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19" action="ppaction://hlinksldjump"/>
              </a:rPr>
              <a:t>Closing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74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Contact information</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990600"/>
            <a:ext cx="1108243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1700" dirty="0">
                <a:latin typeface="Century Gothic" panose="020B0502020202020204" pitchFamily="34" charset="0"/>
              </a:rPr>
              <a:t>Our board information is updated at </a:t>
            </a:r>
            <a:r>
              <a:rPr lang="en-US" sz="1700" dirty="0">
                <a:latin typeface="Century Gothic" panose="020B0502020202020204" pitchFamily="34" charset="0"/>
                <a:hlinkClick r:id="rId2"/>
              </a:rPr>
              <a:t>https://www.northlakell.org/Default.aspx?tabid=1874592</a:t>
            </a:r>
            <a:endParaRPr lang="en-US" sz="1700" dirty="0">
              <a:latin typeface="Century Gothic" panose="020B0502020202020204" pitchFamily="34" charset="0"/>
            </a:endParaRPr>
          </a:p>
          <a:p>
            <a:pPr marL="342900" indent="-342900">
              <a:buClrTx/>
            </a:pPr>
            <a:r>
              <a:rPr lang="en-US" sz="1700" dirty="0">
                <a:latin typeface="Century Gothic" panose="020B0502020202020204" pitchFamily="34" charset="0"/>
              </a:rPr>
              <a:t>Other email addresses that do</a:t>
            </a:r>
            <a:br>
              <a:rPr lang="en-US" sz="1700" dirty="0">
                <a:latin typeface="Century Gothic" panose="020B0502020202020204" pitchFamily="34" charset="0"/>
              </a:rPr>
            </a:br>
            <a:r>
              <a:rPr lang="en-US" sz="1700" dirty="0">
                <a:latin typeface="Century Gothic" panose="020B0502020202020204" pitchFamily="34" charset="0"/>
              </a:rPr>
              <a:t>not change </a:t>
            </a:r>
            <a:r>
              <a:rPr lang="en-US" sz="1700">
                <a:latin typeface="Century Gothic" panose="020B0502020202020204" pitchFamily="34" charset="0"/>
              </a:rPr>
              <a:t>year over year: </a:t>
            </a:r>
            <a:endParaRPr lang="en-US" sz="1700" dirty="0">
              <a:latin typeface="Century Gothic" panose="020B0502020202020204" pitchFamily="34" charset="0"/>
            </a:endParaRPr>
          </a:p>
          <a:p>
            <a:pPr marL="342900" indent="-342900">
              <a:buClrTx/>
            </a:pPr>
            <a:endParaRPr lang="en-US" sz="1700" dirty="0">
              <a:latin typeface="Century Gothic" panose="020B0502020202020204" pitchFamily="34" charset="0"/>
            </a:endParaRPr>
          </a:p>
          <a:p>
            <a:pPr marL="342900" indent="-342900">
              <a:buClrTx/>
            </a:pPr>
            <a:endParaRPr lang="en-US" sz="1700"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E386F75E-3A4C-4CAF-B027-FEE252CC6F58}"/>
              </a:ext>
            </a:extLst>
          </p:cNvPr>
          <p:cNvGraphicFramePr>
            <a:graphicFrameLocks noGrp="1"/>
          </p:cNvGraphicFramePr>
          <p:nvPr>
            <p:extLst>
              <p:ext uri="{D42A27DB-BD31-4B8C-83A1-F6EECF244321}">
                <p14:modId xmlns:p14="http://schemas.microsoft.com/office/powerpoint/2010/main" val="1114004986"/>
              </p:ext>
            </p:extLst>
          </p:nvPr>
        </p:nvGraphicFramePr>
        <p:xfrm>
          <a:off x="4778376" y="1874838"/>
          <a:ext cx="5796492" cy="3481424"/>
        </p:xfrm>
        <a:graphic>
          <a:graphicData uri="http://schemas.openxmlformats.org/drawingml/2006/table">
            <a:tbl>
              <a:tblPr>
                <a:tableStyleId>{5C22544A-7EE6-4342-B048-85BDC9FD1C3A}</a:tableStyleId>
              </a:tblPr>
              <a:tblGrid>
                <a:gridCol w="2484210">
                  <a:extLst>
                    <a:ext uri="{9D8B030D-6E8A-4147-A177-3AD203B41FA5}">
                      <a16:colId xmlns:a16="http://schemas.microsoft.com/office/drawing/2014/main" val="4239608162"/>
                    </a:ext>
                  </a:extLst>
                </a:gridCol>
                <a:gridCol w="3312282">
                  <a:extLst>
                    <a:ext uri="{9D8B030D-6E8A-4147-A177-3AD203B41FA5}">
                      <a16:colId xmlns:a16="http://schemas.microsoft.com/office/drawing/2014/main" val="3034423556"/>
                    </a:ext>
                  </a:extLst>
                </a:gridCol>
              </a:tblGrid>
              <a:tr h="88076">
                <a:tc>
                  <a:txBody>
                    <a:bodyPr/>
                    <a:lstStyle/>
                    <a:p>
                      <a:pPr algn="l" fontAlgn="b"/>
                      <a:r>
                        <a:rPr lang="en-US" sz="1400" u="none" strike="noStrike" dirty="0">
                          <a:effectLst/>
                          <a:latin typeface="Calibri" panose="020F0502020204030204" pitchFamily="34" charset="0"/>
                          <a:cs typeface="Calibri" panose="020F0502020204030204" pitchFamily="34" charset="0"/>
                        </a:rPr>
                        <a:t>Role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b"/>
                      <a:r>
                        <a:rPr lang="en-US" sz="1400" u="none" strike="noStrike">
                          <a:effectLst/>
                          <a:latin typeface="Calibri" panose="020F0502020204030204" pitchFamily="34" charset="0"/>
                          <a:cs typeface="Calibri" panose="020F0502020204030204" pitchFamily="34" charset="0"/>
                        </a:rPr>
                        <a:t>Email Address</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extLst>
                  <a:ext uri="{0D108BD9-81ED-4DB2-BD59-A6C34878D82A}">
                    <a16:rowId xmlns:a16="http://schemas.microsoft.com/office/drawing/2014/main" val="3301365861"/>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President</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b"/>
                      <a:r>
                        <a:rPr lang="en-US" sz="1400" u="sng" strike="noStrike">
                          <a:effectLst/>
                          <a:latin typeface="Calibri" panose="020F0502020204030204" pitchFamily="34" charset="0"/>
                          <a:cs typeface="Calibri" panose="020F0502020204030204" pitchFamily="34" charset="0"/>
                          <a:hlinkClick r:id="rId3"/>
                        </a:rPr>
                        <a:t>president@northlakell.org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b"/>
                </a:tc>
                <a:extLst>
                  <a:ext uri="{0D108BD9-81ED-4DB2-BD59-A6C34878D82A}">
                    <a16:rowId xmlns:a16="http://schemas.microsoft.com/office/drawing/2014/main" val="373109639"/>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VP Baseball</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4"/>
                        </a:rPr>
                        <a:t>baseballvp@northlakell.org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4066806450"/>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VP Softball</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5"/>
                        </a:rPr>
                        <a:t>softballvp@northlakell.org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1578564823"/>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Coaches Coordinator</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6"/>
                        </a:rPr>
                        <a:t>coaches@northlakell.org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473420702"/>
                  </a:ext>
                </a:extLst>
              </a:tr>
              <a:tr h="122959">
                <a:tc>
                  <a:txBody>
                    <a:bodyPr/>
                    <a:lstStyle/>
                    <a:p>
                      <a:pPr algn="l" fontAlgn="b"/>
                      <a:r>
                        <a:rPr lang="en-US" sz="1400" u="none" strike="noStrike">
                          <a:effectLst/>
                          <a:latin typeface="Calibri" panose="020F0502020204030204" pitchFamily="34" charset="0"/>
                          <a:cs typeface="Calibri" panose="020F0502020204030204" pitchFamily="34" charset="0"/>
                        </a:rPr>
                        <a:t>Player Agent</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7"/>
                        </a:rPr>
                        <a:t>playersagent@northlakell.org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242644726"/>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Registrar</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8"/>
                        </a:rPr>
                        <a:t>registrar@northlakell.org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2142859062"/>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Tresurer</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9"/>
                        </a:rPr>
                        <a:t>treasurer@northlakell.org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1441582225"/>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Secretary</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10"/>
                        </a:rPr>
                        <a:t>secretary@northlakell.org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1761167611"/>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UIC</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11"/>
                        </a:rPr>
                        <a:t>umpire@northlakell.org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2912231588"/>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Hard Goods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dirty="0">
                          <a:effectLst/>
                          <a:latin typeface="Calibri" panose="020F0502020204030204" pitchFamily="34" charset="0"/>
                          <a:cs typeface="Calibri" panose="020F0502020204030204" pitchFamily="34" charset="0"/>
                          <a:hlinkClick r:id="rId12"/>
                        </a:rPr>
                        <a:t>hardgoods@northlakell.org</a:t>
                      </a:r>
                      <a:endParaRPr lang="en-US" sz="1400" b="0" i="0" u="sng" strike="noStrike" dirty="0">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999198184"/>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Soft Goods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13"/>
                        </a:rPr>
                        <a:t>softgoods@northlakell.org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1809392739"/>
                  </a:ext>
                </a:extLst>
              </a:tr>
              <a:tr h="88076">
                <a:tc>
                  <a:txBody>
                    <a:bodyPr/>
                    <a:lstStyle/>
                    <a:p>
                      <a:pPr algn="l" fontAlgn="b"/>
                      <a:r>
                        <a:rPr lang="en-US" sz="1400" u="none" strike="noStrike">
                          <a:effectLst/>
                          <a:latin typeface="Calibri" panose="020F0502020204030204" pitchFamily="34" charset="0"/>
                          <a:cs typeface="Calibri" panose="020F0502020204030204" pitchFamily="34" charset="0"/>
                        </a:rPr>
                        <a:t>Info Officer/Web Dev</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a:effectLst/>
                          <a:latin typeface="Calibri" panose="020F0502020204030204" pitchFamily="34" charset="0"/>
                          <a:cs typeface="Calibri" panose="020F0502020204030204" pitchFamily="34" charset="0"/>
                          <a:hlinkClick r:id="rId14"/>
                        </a:rPr>
                        <a:t>webmaster@northlakell.org</a:t>
                      </a:r>
                      <a:endParaRPr lang="en-US" sz="1400" b="0" i="0" u="sng" strike="noStrike">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2870390735"/>
                  </a:ext>
                </a:extLst>
              </a:tr>
              <a:tr h="88076">
                <a:tc>
                  <a:txBody>
                    <a:bodyPr/>
                    <a:lstStyle/>
                    <a:p>
                      <a:pPr algn="l" fontAlgn="b"/>
                      <a:r>
                        <a:rPr lang="en-US" sz="1400" u="none" strike="noStrike" dirty="0">
                          <a:effectLst/>
                          <a:latin typeface="Calibri" panose="020F0502020204030204" pitchFamily="34" charset="0"/>
                          <a:cs typeface="Calibri" panose="020F0502020204030204" pitchFamily="34" charset="0"/>
                        </a:rPr>
                        <a:t>Scheduler</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ctr"/>
                      <a:r>
                        <a:rPr lang="en-US" sz="1400" u="sng" strike="noStrike" dirty="0">
                          <a:effectLst/>
                          <a:latin typeface="Calibri" panose="020F0502020204030204" pitchFamily="34" charset="0"/>
                          <a:cs typeface="Calibri" panose="020F0502020204030204" pitchFamily="34" charset="0"/>
                          <a:hlinkClick r:id="rId15"/>
                        </a:rPr>
                        <a:t>scheduler@northlakell.org</a:t>
                      </a:r>
                      <a:endParaRPr lang="en-US" sz="1400" b="0" i="0" u="sng" strike="noStrike" dirty="0">
                        <a:solidFill>
                          <a:srgbClr val="0563C1"/>
                        </a:solidFill>
                        <a:effectLst/>
                        <a:latin typeface="Calibri" panose="020F0502020204030204" pitchFamily="34" charset="0"/>
                        <a:cs typeface="Calibri" panose="020F0502020204030204" pitchFamily="34" charset="0"/>
                      </a:endParaRPr>
                    </a:p>
                  </a:txBody>
                  <a:tcPr marL="4229" marR="4229" marT="4229" marB="0" anchor="ctr"/>
                </a:tc>
                <a:extLst>
                  <a:ext uri="{0D108BD9-81ED-4DB2-BD59-A6C34878D82A}">
                    <a16:rowId xmlns:a16="http://schemas.microsoft.com/office/drawing/2014/main" val="1971764170"/>
                  </a:ext>
                </a:extLst>
              </a:tr>
              <a:tr h="88076">
                <a:tc>
                  <a:txBody>
                    <a:bodyPr/>
                    <a:lstStyle/>
                    <a:p>
                      <a:pPr algn="l" fontAlgn="b"/>
                      <a:r>
                        <a:rPr lang="en-US" sz="1400" u="none" strike="noStrike" dirty="0">
                          <a:effectLst/>
                          <a:latin typeface="Calibri" panose="020F0502020204030204" pitchFamily="34" charset="0"/>
                          <a:cs typeface="Calibri" panose="020F0502020204030204" pitchFamily="34" charset="0"/>
                        </a:rPr>
                        <a:t>All Stars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b"/>
                      <a:r>
                        <a:rPr lang="en-US" sz="1400" u="sng" strike="noStrike" dirty="0">
                          <a:effectLst/>
                          <a:latin typeface="Calibri" panose="020F0502020204030204" pitchFamily="34" charset="0"/>
                          <a:cs typeface="Calibri" panose="020F0502020204030204" pitchFamily="34" charset="0"/>
                          <a:hlinkClick r:id="rId16"/>
                        </a:rPr>
                        <a:t>allstars@northlakell.org</a:t>
                      </a:r>
                      <a:endParaRPr lang="en-US" sz="1400" b="0" i="0" u="sng" strike="noStrike" dirty="0">
                        <a:solidFill>
                          <a:srgbClr val="0563C1"/>
                        </a:solidFill>
                        <a:effectLst/>
                        <a:latin typeface="Calibri" panose="020F0502020204030204" pitchFamily="34" charset="0"/>
                        <a:cs typeface="Calibri" panose="020F0502020204030204" pitchFamily="34" charset="0"/>
                      </a:endParaRPr>
                    </a:p>
                  </a:txBody>
                  <a:tcPr marL="4229" marR="4229" marT="4229" marB="0" anchor="b"/>
                </a:tc>
                <a:extLst>
                  <a:ext uri="{0D108BD9-81ED-4DB2-BD59-A6C34878D82A}">
                    <a16:rowId xmlns:a16="http://schemas.microsoft.com/office/drawing/2014/main" val="2196351397"/>
                  </a:ext>
                </a:extLst>
              </a:tr>
              <a:tr h="88076">
                <a:tc>
                  <a:txBody>
                    <a:bodyPr/>
                    <a:lstStyle/>
                    <a:p>
                      <a:pPr algn="l" fontAlgn="b"/>
                      <a:r>
                        <a:rPr lang="en-US" sz="1400" u="none" strike="noStrike" dirty="0">
                          <a:effectLst/>
                          <a:latin typeface="Calibri" panose="020F0502020204030204" pitchFamily="34" charset="0"/>
                          <a:cs typeface="Calibri" panose="020F0502020204030204" pitchFamily="34" charset="0"/>
                        </a:rPr>
                        <a:t>Teen Baseball</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229" marR="4229" marT="4229" marB="0" anchor="b"/>
                </a:tc>
                <a:tc>
                  <a:txBody>
                    <a:bodyPr/>
                    <a:lstStyle/>
                    <a:p>
                      <a:pPr algn="l" fontAlgn="b"/>
                      <a:r>
                        <a:rPr lang="en-US" sz="1400" u="sng" strike="noStrike" dirty="0">
                          <a:effectLst/>
                          <a:latin typeface="Calibri" panose="020F0502020204030204" pitchFamily="34" charset="0"/>
                          <a:cs typeface="Calibri" panose="020F0502020204030204" pitchFamily="34" charset="0"/>
                          <a:hlinkClick r:id="rId17"/>
                        </a:rPr>
                        <a:t>teenprograms@northlakell.org</a:t>
                      </a:r>
                      <a:r>
                        <a:rPr lang="en-US" sz="1400" u="sng" strike="noStrike" dirty="0">
                          <a:effectLst/>
                          <a:latin typeface="Calibri" panose="020F0502020204030204" pitchFamily="34" charset="0"/>
                          <a:cs typeface="Calibri" panose="020F0502020204030204" pitchFamily="34" charset="0"/>
                        </a:rPr>
                        <a:t> </a:t>
                      </a:r>
                      <a:endParaRPr lang="en-US" sz="1400" b="0" i="0" u="sng" strike="noStrike" dirty="0">
                        <a:solidFill>
                          <a:srgbClr val="0563C1"/>
                        </a:solidFill>
                        <a:effectLst/>
                        <a:latin typeface="Calibri" panose="020F0502020204030204" pitchFamily="34" charset="0"/>
                        <a:cs typeface="Calibri" panose="020F0502020204030204" pitchFamily="34" charset="0"/>
                      </a:endParaRPr>
                    </a:p>
                  </a:txBody>
                  <a:tcPr marL="4229" marR="4229" marT="4229" marB="0" anchor="b"/>
                </a:tc>
                <a:extLst>
                  <a:ext uri="{0D108BD9-81ED-4DB2-BD59-A6C34878D82A}">
                    <a16:rowId xmlns:a16="http://schemas.microsoft.com/office/drawing/2014/main" val="1281478000"/>
                  </a:ext>
                </a:extLst>
              </a:tr>
            </a:tbl>
          </a:graphicData>
        </a:graphic>
      </p:graphicFrame>
    </p:spTree>
    <p:extLst>
      <p:ext uri="{BB962C8B-B14F-4D97-AF65-F5344CB8AC3E}">
        <p14:creationId xmlns:p14="http://schemas.microsoft.com/office/powerpoint/2010/main" val="82575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Closing</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6" y="990600"/>
            <a:ext cx="11082433"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1700" dirty="0">
                <a:latin typeface="Century Gothic" panose="020B0502020202020204" pitchFamily="34" charset="0"/>
              </a:rPr>
              <a:t>We strive to provide a great experience for all players and their families</a:t>
            </a:r>
          </a:p>
          <a:p>
            <a:pPr marL="342900" indent="-342900">
              <a:buClrTx/>
            </a:pPr>
            <a:r>
              <a:rPr lang="en-US" sz="1700" dirty="0">
                <a:latin typeface="Century Gothic" panose="020B0502020202020204" pitchFamily="34" charset="0"/>
              </a:rPr>
              <a:t>Please know that the goals for your child and family may not be the same goals that other families have.</a:t>
            </a:r>
          </a:p>
          <a:p>
            <a:pPr marL="342900" indent="-342900">
              <a:buClrTx/>
            </a:pPr>
            <a:r>
              <a:rPr lang="en-US" sz="1700" dirty="0">
                <a:latin typeface="Century Gothic" panose="020B0502020202020204" pitchFamily="34" charset="0"/>
              </a:rPr>
              <a:t>If you would like to be a part of helping to shape our little league, please consider volunteering for the board by emailing </a:t>
            </a:r>
            <a:r>
              <a:rPr lang="en-US" sz="1700" dirty="0">
                <a:latin typeface="Century Gothic" panose="020B0502020202020204" pitchFamily="34" charset="0"/>
                <a:hlinkClick r:id="rId2"/>
              </a:rPr>
              <a:t>president@northlakell.org</a:t>
            </a:r>
            <a:r>
              <a:rPr lang="en-US" sz="1700" dirty="0">
                <a:latin typeface="Century Gothic" panose="020B0502020202020204" pitchFamily="34" charset="0"/>
              </a:rPr>
              <a:t> </a:t>
            </a:r>
          </a:p>
          <a:p>
            <a:pPr marL="342900" indent="-342900">
              <a:buClrTx/>
            </a:pPr>
            <a:endParaRPr lang="en-US" sz="1700" dirty="0">
              <a:latin typeface="Century Gothic" panose="020B0502020202020204" pitchFamily="34" charset="0"/>
            </a:endParaRPr>
          </a:p>
        </p:txBody>
      </p:sp>
    </p:spTree>
    <p:extLst>
      <p:ext uri="{BB962C8B-B14F-4D97-AF65-F5344CB8AC3E}">
        <p14:creationId xmlns:p14="http://schemas.microsoft.com/office/powerpoint/2010/main" val="325629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who we serve</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7" y="1193800"/>
            <a:ext cx="6266594"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dirty="0">
                <a:latin typeface="Century Gothic" panose="020B0502020202020204" pitchFamily="34" charset="0"/>
              </a:rPr>
              <a:t>Northlake little league (NLLL) serves Kenmore and areas of Brier, Bothell and unincorporated Snohomish county</a:t>
            </a:r>
          </a:p>
          <a:p>
            <a:pPr marL="342900" indent="-342900">
              <a:buClrTx/>
            </a:pPr>
            <a:r>
              <a:rPr lang="en-US" dirty="0">
                <a:latin typeface="Century Gothic" panose="020B0502020202020204" pitchFamily="34" charset="0"/>
              </a:rPr>
              <a:t>Our league is mostly players who attend </a:t>
            </a:r>
            <a:r>
              <a:rPr lang="en-US" dirty="0" err="1">
                <a:latin typeface="Century Gothic" panose="020B0502020202020204" pitchFamily="34" charset="0"/>
              </a:rPr>
              <a:t>Sheltonview</a:t>
            </a:r>
            <a:r>
              <a:rPr lang="en-US" dirty="0">
                <a:latin typeface="Century Gothic" panose="020B0502020202020204" pitchFamily="34" charset="0"/>
              </a:rPr>
              <a:t>, frank love, </a:t>
            </a:r>
            <a:r>
              <a:rPr lang="en-US" dirty="0" err="1">
                <a:latin typeface="Century Gothic" panose="020B0502020202020204" pitchFamily="34" charset="0"/>
              </a:rPr>
              <a:t>lockwood</a:t>
            </a:r>
            <a:r>
              <a:rPr lang="en-US" dirty="0">
                <a:latin typeface="Century Gothic" panose="020B0502020202020204" pitchFamily="34" charset="0"/>
              </a:rPr>
              <a:t>, Kenmore, arrowhead and moorlands elementary schools</a:t>
            </a:r>
          </a:p>
          <a:p>
            <a:pPr marL="342900" indent="-342900">
              <a:buClrTx/>
            </a:pPr>
            <a:r>
              <a:rPr lang="en-US" dirty="0">
                <a:latin typeface="Century Gothic" panose="020B0502020202020204" pitchFamily="34" charset="0"/>
              </a:rPr>
              <a:t>Type your address at this link to find your league: </a:t>
            </a:r>
            <a:r>
              <a:rPr lang="en-US" dirty="0">
                <a:latin typeface="Century Gothic" panose="020B0502020202020204" pitchFamily="34" charset="0"/>
                <a:hlinkClick r:id="rId2"/>
              </a:rPr>
              <a:t>https://www.littleleague.org/play-little-league/league-finder/</a:t>
            </a:r>
            <a:r>
              <a:rPr lang="en-US" dirty="0">
                <a:latin typeface="Century Gothic" panose="020B0502020202020204" pitchFamily="34" charset="0"/>
              </a:rPr>
              <a:t> </a:t>
            </a:r>
          </a:p>
          <a:p>
            <a:pPr marL="342900" indent="-342900">
              <a:buClrTx/>
            </a:pPr>
            <a:endParaRPr lang="en-US" dirty="0">
              <a:solidFill>
                <a:schemeClr val="bg1"/>
              </a:solidFill>
            </a:endParaRPr>
          </a:p>
          <a:p>
            <a:pPr marL="571500" indent="-571500">
              <a:buClr>
                <a:schemeClr val="bg1">
                  <a:lumMod val="95000"/>
                  <a:lumOff val="5000"/>
                </a:schemeClr>
              </a:buClr>
            </a:pPr>
            <a:endParaRPr lang="en-US" sz="3200" dirty="0"/>
          </a:p>
          <a:p>
            <a:pPr marL="457200" indent="-457200"/>
            <a:endParaRPr lang="en-US" sz="2800" dirty="0">
              <a:solidFill>
                <a:schemeClr val="bg1"/>
              </a:solidFill>
            </a:endParaRPr>
          </a:p>
        </p:txBody>
      </p:sp>
      <p:pic>
        <p:nvPicPr>
          <p:cNvPr id="3" name="Picture 2">
            <a:extLst>
              <a:ext uri="{FF2B5EF4-FFF2-40B4-BE49-F238E27FC236}">
                <a16:creationId xmlns:a16="http://schemas.microsoft.com/office/drawing/2014/main" id="{FA0FBB52-F937-4B39-B9F3-2C1B09CDFC2C}"/>
              </a:ext>
            </a:extLst>
          </p:cNvPr>
          <p:cNvPicPr>
            <a:picLocks noChangeAspect="1"/>
          </p:cNvPicPr>
          <p:nvPr/>
        </p:nvPicPr>
        <p:blipFill rotWithShape="1">
          <a:blip r:embed="rId3"/>
          <a:srcRect l="30087" t="38754" r="30407" b="13530"/>
          <a:stretch/>
        </p:blipFill>
        <p:spPr>
          <a:xfrm>
            <a:off x="6868159" y="1751655"/>
            <a:ext cx="4696320" cy="3013385"/>
          </a:xfrm>
          <a:prstGeom prst="rect">
            <a:avLst/>
          </a:prstGeom>
        </p:spPr>
      </p:pic>
    </p:spTree>
    <p:extLst>
      <p:ext uri="{BB962C8B-B14F-4D97-AF65-F5344CB8AC3E}">
        <p14:creationId xmlns:p14="http://schemas.microsoft.com/office/powerpoint/2010/main" val="28431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district 8</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7" y="1193800"/>
            <a:ext cx="6351292" cy="4597400"/>
          </a:xfrm>
          <a:prstGeom prst="rect">
            <a:avLst/>
          </a:prstGeom>
        </p:spPr>
        <p:txBody>
          <a:bodyPr>
            <a:normAutofit fontScale="925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NLLL is part of Washington Little league District 8 with 11 other leagues.  We play in the “north end” with North Bothell, </a:t>
            </a:r>
            <a:r>
              <a:rPr lang="en-US" sz="2400" dirty="0" err="1">
                <a:latin typeface="Century Gothic" panose="020B0502020202020204" pitchFamily="34" charset="0"/>
              </a:rPr>
              <a:t>northshore</a:t>
            </a:r>
            <a:r>
              <a:rPr lang="en-US" sz="2400" dirty="0">
                <a:latin typeface="Century Gothic" panose="020B0502020202020204" pitchFamily="34" charset="0"/>
              </a:rPr>
              <a:t> and Woodinville little leagues</a:t>
            </a:r>
          </a:p>
          <a:p>
            <a:pPr marL="342900" indent="-342900">
              <a:buClrTx/>
            </a:pPr>
            <a:r>
              <a:rPr lang="en-US" sz="2400" dirty="0">
                <a:latin typeface="Century Gothic" panose="020B0502020202020204" pitchFamily="34" charset="0"/>
              </a:rPr>
              <a:t>Other teams in D8 are Ballard, magnolia, north central, northeast, northwest, queen Anne, rug and shoreline</a:t>
            </a:r>
          </a:p>
          <a:p>
            <a:pPr marL="342900" indent="-342900">
              <a:buClrTx/>
            </a:pPr>
            <a:r>
              <a:rPr lang="en-US" sz="2400" dirty="0">
                <a:latin typeface="Century Gothic" panose="020B0502020202020204" pitchFamily="34" charset="0"/>
                <a:hlinkClick r:id="rId2"/>
              </a:rPr>
              <a:t>https://www.llwadistrict8.org/</a:t>
            </a:r>
            <a:r>
              <a:rPr lang="en-US" sz="2400" dirty="0">
                <a:latin typeface="Century Gothic" panose="020B0502020202020204" pitchFamily="34" charset="0"/>
              </a:rPr>
              <a:t> </a:t>
            </a:r>
            <a:endParaRPr lang="en-US" sz="2400" dirty="0">
              <a:solidFill>
                <a:schemeClr val="bg1"/>
              </a:solidFill>
            </a:endParaRPr>
          </a:p>
          <a:p>
            <a:pPr marL="571500" indent="-571500">
              <a:buClr>
                <a:schemeClr val="bg1">
                  <a:lumMod val="95000"/>
                  <a:lumOff val="5000"/>
                </a:schemeClr>
              </a:buClr>
            </a:pPr>
            <a:endParaRPr lang="en-US" sz="3600" dirty="0"/>
          </a:p>
          <a:p>
            <a:pPr marL="457200" indent="-457200"/>
            <a:endParaRPr lang="en-US" sz="3200" dirty="0">
              <a:solidFill>
                <a:schemeClr val="bg1"/>
              </a:solidFill>
            </a:endParaRPr>
          </a:p>
        </p:txBody>
      </p:sp>
      <p:pic>
        <p:nvPicPr>
          <p:cNvPr id="4" name="Picture 3">
            <a:extLst>
              <a:ext uri="{FF2B5EF4-FFF2-40B4-BE49-F238E27FC236}">
                <a16:creationId xmlns:a16="http://schemas.microsoft.com/office/drawing/2014/main" id="{C39A50C6-8438-4D67-B62B-F5F5E2B0701A}"/>
              </a:ext>
            </a:extLst>
          </p:cNvPr>
          <p:cNvPicPr>
            <a:picLocks noChangeAspect="1"/>
          </p:cNvPicPr>
          <p:nvPr/>
        </p:nvPicPr>
        <p:blipFill rotWithShape="1">
          <a:blip r:embed="rId3"/>
          <a:srcRect l="25843" t="47140" r="27609" b="8312"/>
          <a:stretch/>
        </p:blipFill>
        <p:spPr>
          <a:xfrm>
            <a:off x="6627739" y="1639957"/>
            <a:ext cx="4949687" cy="2565862"/>
          </a:xfrm>
          <a:prstGeom prst="rect">
            <a:avLst/>
          </a:prstGeom>
        </p:spPr>
      </p:pic>
    </p:spTree>
    <p:extLst>
      <p:ext uri="{BB962C8B-B14F-4D97-AF65-F5344CB8AC3E}">
        <p14:creationId xmlns:p14="http://schemas.microsoft.com/office/powerpoint/2010/main" val="325427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registration</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276447" y="1193800"/>
            <a:ext cx="6351292"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In 2022, we had 642 players registered for our 13 baseball and softball programs</a:t>
            </a:r>
          </a:p>
          <a:p>
            <a:pPr marL="800100" lvl="1" indent="-342900">
              <a:buClrTx/>
            </a:pPr>
            <a:r>
              <a:rPr lang="en-US" sz="2000" dirty="0">
                <a:latin typeface="Century Gothic" panose="020B0502020202020204" pitchFamily="34" charset="0"/>
              </a:rPr>
              <a:t>T-Ball – 99*</a:t>
            </a:r>
          </a:p>
          <a:p>
            <a:pPr marL="800100" lvl="1" indent="-342900">
              <a:buClrTx/>
            </a:pPr>
            <a:r>
              <a:rPr lang="en-US" sz="2000" dirty="0">
                <a:latin typeface="Century Gothic" panose="020B0502020202020204" pitchFamily="34" charset="0"/>
              </a:rPr>
              <a:t>Baseball – 363</a:t>
            </a:r>
          </a:p>
          <a:p>
            <a:pPr marL="800100" lvl="1" indent="-342900">
              <a:buClrTx/>
            </a:pPr>
            <a:r>
              <a:rPr lang="en-US" sz="2000" dirty="0">
                <a:latin typeface="Century Gothic" panose="020B0502020202020204" pitchFamily="34" charset="0"/>
              </a:rPr>
              <a:t>Softball – 148</a:t>
            </a:r>
          </a:p>
          <a:p>
            <a:pPr marL="800100" lvl="1" indent="-342900">
              <a:buClrTx/>
            </a:pPr>
            <a:r>
              <a:rPr lang="en-US" sz="2000" dirty="0">
                <a:latin typeface="Century Gothic" panose="020B0502020202020204" pitchFamily="34" charset="0"/>
              </a:rPr>
              <a:t>Challenger – 25</a:t>
            </a:r>
            <a:endParaRPr lang="en-US" sz="2000" dirty="0"/>
          </a:p>
          <a:p>
            <a:pPr marL="0" indent="0">
              <a:buNone/>
            </a:pPr>
            <a:r>
              <a:rPr lang="en-US" sz="2400" dirty="0">
                <a:latin typeface="Century Gothic" panose="020B0502020202020204" pitchFamily="34" charset="0"/>
              </a:rPr>
              <a:t>For more information about available divisions, see next slide</a:t>
            </a:r>
          </a:p>
        </p:txBody>
      </p:sp>
      <p:graphicFrame>
        <p:nvGraphicFramePr>
          <p:cNvPr id="6" name="Chart 5">
            <a:extLst>
              <a:ext uri="{FF2B5EF4-FFF2-40B4-BE49-F238E27FC236}">
                <a16:creationId xmlns:a16="http://schemas.microsoft.com/office/drawing/2014/main" id="{F0C2E3A3-4150-486C-9B77-5B3985CF47CC}"/>
              </a:ext>
            </a:extLst>
          </p:cNvPr>
          <p:cNvGraphicFramePr>
            <a:graphicFrameLocks/>
          </p:cNvGraphicFramePr>
          <p:nvPr>
            <p:extLst>
              <p:ext uri="{D42A27DB-BD31-4B8C-83A1-F6EECF244321}">
                <p14:modId xmlns:p14="http://schemas.microsoft.com/office/powerpoint/2010/main" val="1162658394"/>
              </p:ext>
            </p:extLst>
          </p:nvPr>
        </p:nvGraphicFramePr>
        <p:xfrm>
          <a:off x="5696561" y="1753299"/>
          <a:ext cx="5762800" cy="37178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1E597EE-03EA-4071-AB2A-8291CA45BA95}"/>
              </a:ext>
            </a:extLst>
          </p:cNvPr>
          <p:cNvSpPr txBox="1"/>
          <p:nvPr/>
        </p:nvSpPr>
        <p:spPr>
          <a:xfrm>
            <a:off x="142874" y="5664200"/>
            <a:ext cx="11515725" cy="615553"/>
          </a:xfrm>
          <a:prstGeom prst="rect">
            <a:avLst/>
          </a:prstGeom>
          <a:noFill/>
        </p:spPr>
        <p:txBody>
          <a:bodyPr wrap="square">
            <a:spAutoFit/>
          </a:bodyPr>
          <a:lstStyle/>
          <a:p>
            <a:pPr marL="0" indent="0">
              <a:buNone/>
            </a:pPr>
            <a:r>
              <a:rPr lang="en-US" sz="1800" dirty="0">
                <a:solidFill>
                  <a:schemeClr val="bg1"/>
                </a:solidFill>
                <a:latin typeface="Century Gothic" panose="020B0502020202020204" pitchFamily="34" charset="0"/>
              </a:rPr>
              <a:t>*note: </a:t>
            </a:r>
            <a:r>
              <a:rPr lang="en-US" sz="1800" dirty="0" err="1">
                <a:solidFill>
                  <a:schemeClr val="bg1"/>
                </a:solidFill>
                <a:latin typeface="Century Gothic" panose="020B0502020202020204" pitchFamily="34" charset="0"/>
              </a:rPr>
              <a:t>Quickball</a:t>
            </a:r>
            <a:r>
              <a:rPr lang="en-US" sz="1800" dirty="0">
                <a:solidFill>
                  <a:schemeClr val="bg1"/>
                </a:solidFill>
                <a:latin typeface="Century Gothic" panose="020B0502020202020204" pitchFamily="34" charset="0"/>
              </a:rPr>
              <a:t> is replacing t-ball in 2023.  For more information on </a:t>
            </a:r>
            <a:r>
              <a:rPr lang="en-US" sz="1800" dirty="0" err="1">
                <a:solidFill>
                  <a:schemeClr val="bg1"/>
                </a:solidFill>
                <a:latin typeface="Century Gothic" panose="020B0502020202020204" pitchFamily="34" charset="0"/>
              </a:rPr>
              <a:t>Quickball</a:t>
            </a:r>
            <a:r>
              <a:rPr lang="en-US" sz="1800" dirty="0">
                <a:solidFill>
                  <a:schemeClr val="bg1"/>
                </a:solidFill>
                <a:latin typeface="Century Gothic" panose="020B0502020202020204" pitchFamily="34" charset="0"/>
              </a:rPr>
              <a:t>, visit  </a:t>
            </a:r>
            <a:r>
              <a:rPr lang="en-US" sz="1600"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https://docs.google.com/presentation/d/1hw-WRXWtUCNjF_Xt2Z689bu_Ful-Vpb0UxJH6XYFhrw/edit#slide=id.p</a:t>
            </a:r>
            <a:r>
              <a:rPr lang="en-US" sz="1600" dirty="0">
                <a:solidFill>
                  <a:schemeClr val="bg1"/>
                </a:solidFill>
                <a:latin typeface="Century Gothic" panose="020B0502020202020204" pitchFamily="34" charset="0"/>
              </a:rPr>
              <a:t> </a:t>
            </a:r>
            <a:endParaRPr lang="en-US" sz="1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327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baseball divisions</a:t>
            </a:r>
          </a:p>
        </p:txBody>
      </p:sp>
      <p:graphicFrame>
        <p:nvGraphicFramePr>
          <p:cNvPr id="4" name="Table 3">
            <a:extLst>
              <a:ext uri="{FF2B5EF4-FFF2-40B4-BE49-F238E27FC236}">
                <a16:creationId xmlns:a16="http://schemas.microsoft.com/office/drawing/2014/main" id="{DB25B48A-19AD-4666-99AD-E954D573AF3B}"/>
              </a:ext>
            </a:extLst>
          </p:cNvPr>
          <p:cNvGraphicFramePr>
            <a:graphicFrameLocks noGrp="1"/>
          </p:cNvGraphicFramePr>
          <p:nvPr>
            <p:extLst>
              <p:ext uri="{D42A27DB-BD31-4B8C-83A1-F6EECF244321}">
                <p14:modId xmlns:p14="http://schemas.microsoft.com/office/powerpoint/2010/main" val="3052307156"/>
              </p:ext>
            </p:extLst>
          </p:nvPr>
        </p:nvGraphicFramePr>
        <p:xfrm>
          <a:off x="685801" y="1040204"/>
          <a:ext cx="10746739" cy="4383604"/>
        </p:xfrm>
        <a:graphic>
          <a:graphicData uri="http://schemas.openxmlformats.org/drawingml/2006/table">
            <a:tbl>
              <a:tblPr>
                <a:tableStyleId>{3B4B98B0-60AC-42C2-AFA5-B58CD77FA1E5}</a:tableStyleId>
              </a:tblPr>
              <a:tblGrid>
                <a:gridCol w="1130301">
                  <a:extLst>
                    <a:ext uri="{9D8B030D-6E8A-4147-A177-3AD203B41FA5}">
                      <a16:colId xmlns:a16="http://schemas.microsoft.com/office/drawing/2014/main" val="4240712271"/>
                    </a:ext>
                  </a:extLst>
                </a:gridCol>
                <a:gridCol w="1016000">
                  <a:extLst>
                    <a:ext uri="{9D8B030D-6E8A-4147-A177-3AD203B41FA5}">
                      <a16:colId xmlns:a16="http://schemas.microsoft.com/office/drawing/2014/main" val="4136611733"/>
                    </a:ext>
                  </a:extLst>
                </a:gridCol>
                <a:gridCol w="8600438">
                  <a:extLst>
                    <a:ext uri="{9D8B030D-6E8A-4147-A177-3AD203B41FA5}">
                      <a16:colId xmlns:a16="http://schemas.microsoft.com/office/drawing/2014/main" val="4073836707"/>
                    </a:ext>
                  </a:extLst>
                </a:gridCol>
              </a:tblGrid>
              <a:tr h="249178">
                <a:tc>
                  <a:txBody>
                    <a:bodyPr/>
                    <a:lstStyle/>
                    <a:p>
                      <a:pPr algn="l" fontAlgn="ctr"/>
                      <a:r>
                        <a:rPr lang="en-US" sz="1000" b="0" u="none" strike="noStrike" dirty="0">
                          <a:effectLst/>
                          <a:latin typeface="Calibri" panose="020F0502020204030204" pitchFamily="34" charset="0"/>
                          <a:cs typeface="Calibri" panose="020F0502020204030204" pitchFamily="34" charset="0"/>
                        </a:rPr>
                        <a:t>BB Level</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League Age</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Description</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48318"/>
                  </a:ext>
                </a:extLst>
              </a:tr>
              <a:tr h="463987">
                <a:tc>
                  <a:txBody>
                    <a:bodyPr/>
                    <a:lstStyle/>
                    <a:p>
                      <a:pPr algn="l" fontAlgn="ctr"/>
                      <a:r>
                        <a:rPr lang="en-US" sz="1000" b="0" u="none" strike="noStrike" dirty="0">
                          <a:effectLst/>
                          <a:latin typeface="Calibri" panose="020F0502020204030204" pitchFamily="34" charset="0"/>
                          <a:cs typeface="Calibri" panose="020F0502020204030204" pitchFamily="34" charset="0"/>
                        </a:rPr>
                        <a:t>Beginners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Ages 4-6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kern="1200" dirty="0">
                          <a:solidFill>
                            <a:schemeClr val="dk1"/>
                          </a:solidFill>
                          <a:effectLst/>
                          <a:latin typeface="Calibri" panose="020F0502020204030204" pitchFamily="34" charset="0"/>
                          <a:cs typeface="Calibri" panose="020F0502020204030204" pitchFamily="34" charset="0"/>
                        </a:rPr>
                        <a:t>Children league age 4 to 5 typically play Beginners </a:t>
                      </a:r>
                      <a:r>
                        <a:rPr lang="en-US" sz="1000" b="0" u="none" strike="noStrike" kern="1200" dirty="0" err="1">
                          <a:solidFill>
                            <a:schemeClr val="dk1"/>
                          </a:solidFill>
                          <a:effectLst/>
                          <a:latin typeface="Calibri" panose="020F0502020204030204" pitchFamily="34" charset="0"/>
                          <a:cs typeface="Calibri" panose="020F0502020204030204" pitchFamily="34" charset="0"/>
                        </a:rPr>
                        <a:t>Quickball</a:t>
                      </a:r>
                      <a:r>
                        <a:rPr lang="en-US" sz="1000" b="0" u="none" strike="noStrike" kern="1200" dirty="0">
                          <a:solidFill>
                            <a:schemeClr val="dk1"/>
                          </a:solidFill>
                          <a:effectLst/>
                          <a:latin typeface="Calibri" panose="020F0502020204030204" pitchFamily="34" charset="0"/>
                          <a:cs typeface="Calibri" panose="020F0502020204030204" pitchFamily="34" charset="0"/>
                        </a:rPr>
                        <a:t>. New players of league age 6 may find this to be a good fit as well. </a:t>
                      </a:r>
                      <a:r>
                        <a:rPr lang="en-US" sz="1000" b="0" u="none" strike="noStrike" kern="1200" dirty="0" err="1">
                          <a:solidFill>
                            <a:schemeClr val="dk1"/>
                          </a:solidFill>
                          <a:effectLst/>
                          <a:latin typeface="Calibri" panose="020F0502020204030204" pitchFamily="34" charset="0"/>
                          <a:cs typeface="Calibri" panose="020F0502020204030204" pitchFamily="34" charset="0"/>
                        </a:rPr>
                        <a:t>Quickball</a:t>
                      </a:r>
                      <a:r>
                        <a:rPr lang="en-US" sz="1000" b="0" u="none" strike="noStrike" kern="1200" dirty="0">
                          <a:solidFill>
                            <a:schemeClr val="dk1"/>
                          </a:solidFill>
                          <a:effectLst/>
                          <a:latin typeface="Calibri" panose="020F0502020204030204" pitchFamily="34" charset="0"/>
                          <a:cs typeface="Calibri" panose="020F0502020204030204" pitchFamily="34" charset="0"/>
                        </a:rPr>
                        <a:t> is a faster game appropriate for players of this age group. Young players must be able to follow directions and be willing to participate.  This is a training ground for our youngest players. For more info, see this presentation. Coed</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868177"/>
                  </a:ext>
                </a:extLst>
              </a:tr>
              <a:tr h="463987">
                <a:tc>
                  <a:txBody>
                    <a:bodyPr/>
                    <a:lstStyle/>
                    <a:p>
                      <a:pPr algn="l" fontAlgn="ctr"/>
                      <a:r>
                        <a:rPr lang="en-US" sz="1000" b="0" u="none" strike="noStrike">
                          <a:effectLst/>
                          <a:latin typeface="Calibri" panose="020F0502020204030204" pitchFamily="34" charset="0"/>
                          <a:cs typeface="Calibri" panose="020F0502020204030204" pitchFamily="34" charset="0"/>
                        </a:rPr>
                        <a:t>Rookie</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6-7</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Six-year-olds may play at the Rookie (coach pitch) level if they are comfortable catching, throwing, and swinging at a pitched ball. Most children league age 7 play at the Rookie level if they have learned to catch balls thrown at face level and above with the glove held vertically rather than horizontally and are comfortable hitting a ball pitched by an adult.  In this division, batters will hit off a tee, but transition to soft toss pitching.   Coed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561974"/>
                  </a:ext>
                </a:extLst>
              </a:tr>
              <a:tr h="618649">
                <a:tc>
                  <a:txBody>
                    <a:bodyPr/>
                    <a:lstStyle/>
                    <a:p>
                      <a:pPr algn="l" fontAlgn="ctr"/>
                      <a:r>
                        <a:rPr lang="en-US" sz="1000" b="0" u="none" strike="noStrike">
                          <a:effectLst/>
                          <a:latin typeface="Calibri" panose="020F0502020204030204" pitchFamily="34" charset="0"/>
                          <a:cs typeface="Calibri" panose="020F0502020204030204" pitchFamily="34" charset="0"/>
                        </a:rPr>
                        <a:t>Sluggers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7-8</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Instructional league aiming to bridge the gap between Rookie and AAA. Players at this level are beginning to make plays in the field, and can safely handle a ball thrown at face level (or deflect if not yet catching).  The player successfully puts the ball in play in most coach-pitch at bats. Slugger games will be comprised of six 3-out innings, use a soft-core baseball, and feature coach pitching. Emphasis is player safety and development.  Girls 7-8 may consider transitioning to our softball program.  Coed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19603"/>
                  </a:ext>
                </a:extLst>
              </a:tr>
              <a:tr h="618649">
                <a:tc>
                  <a:txBody>
                    <a:bodyPr/>
                    <a:lstStyle/>
                    <a:p>
                      <a:pPr algn="l" fontAlgn="ctr"/>
                      <a:r>
                        <a:rPr lang="en-US" sz="1000" b="0" u="none" strike="noStrike">
                          <a:effectLst/>
                          <a:latin typeface="Calibri" panose="020F0502020204030204" pitchFamily="34" charset="0"/>
                          <a:cs typeface="Calibri" panose="020F0502020204030204" pitchFamily="34" charset="0"/>
                        </a:rPr>
                        <a:t>AAA BB</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8-10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Most players at this level have learned to consistently catch balls thrown at face level and above with the glove held vertically rather than horizontally. The player successfully puts the ball in play in most coach-pitch at bats. Players in this division will face a standard "hard" baseball. Games follow standard baseball rules, with kids pitching, but have modifications (coach pitching after 4 balls, limited stealing) to encourage player development. May be subject to player assessment.  Coed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110708"/>
                  </a:ext>
                </a:extLst>
              </a:tr>
              <a:tr h="618649">
                <a:tc>
                  <a:txBody>
                    <a:bodyPr/>
                    <a:lstStyle/>
                    <a:p>
                      <a:pPr algn="l" fontAlgn="ctr"/>
                      <a:r>
                        <a:rPr lang="en-US" sz="1000" b="0" u="none" strike="noStrike">
                          <a:effectLst/>
                          <a:latin typeface="Calibri" panose="020F0502020204030204" pitchFamily="34" charset="0"/>
                          <a:cs typeface="Calibri" panose="020F0502020204030204" pitchFamily="34" charset="0"/>
                        </a:rPr>
                        <a:t>Minors BB*</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9-11</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Players participate in player assessments and, depending on their fielding and batting abilities, are drafted to play in the Minors or Majors division. Based on ability, players 10 and under may be placed at the AAA level for further player development and playing time. Most 11 year </a:t>
                      </a:r>
                      <a:r>
                        <a:rPr lang="en-US" sz="1000" b="0" u="none" strike="noStrike" dirty="0" err="1">
                          <a:effectLst/>
                          <a:latin typeface="Calibri" panose="020F0502020204030204" pitchFamily="34" charset="0"/>
                          <a:cs typeface="Calibri" panose="020F0502020204030204" pitchFamily="34" charset="0"/>
                        </a:rPr>
                        <a:t>olds</a:t>
                      </a:r>
                      <a:r>
                        <a:rPr lang="en-US" sz="1000" b="0" u="none" strike="noStrike" dirty="0">
                          <a:effectLst/>
                          <a:latin typeface="Calibri" panose="020F0502020204030204" pitchFamily="34" charset="0"/>
                          <a:cs typeface="Calibri" panose="020F0502020204030204" pitchFamily="34" charset="0"/>
                        </a:rPr>
                        <a:t> will play in this division.  Player assessments are only used to equalize the formation of teams and not to determine whether a player plays in the league or not.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543891"/>
                  </a:ext>
                </a:extLst>
              </a:tr>
              <a:tr h="463987">
                <a:tc>
                  <a:txBody>
                    <a:bodyPr/>
                    <a:lstStyle/>
                    <a:p>
                      <a:pPr algn="l" fontAlgn="ctr"/>
                      <a:r>
                        <a:rPr lang="en-US" sz="1000" b="0" u="none" strike="noStrike">
                          <a:effectLst/>
                          <a:latin typeface="Calibri" panose="020F0502020204030204" pitchFamily="34" charset="0"/>
                          <a:cs typeface="Calibri" panose="020F0502020204030204" pitchFamily="34" charset="0"/>
                        </a:rPr>
                        <a:t>Majors BB*</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11-12</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Players participate in player assessments and, depending on their fielding and batting abilities, are drafted to play in the Minors or Majors divisions. A player league age 11 is not automatically rostered in the Majors division.  Player assessments are only used to equalize the formation of teams and not to determine whether a player plays in the league or not.</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842472"/>
                  </a:ext>
                </a:extLst>
              </a:tr>
              <a:tr h="309325">
                <a:tc>
                  <a:txBody>
                    <a:bodyPr/>
                    <a:lstStyle/>
                    <a:p>
                      <a:pPr algn="l" fontAlgn="ctr"/>
                      <a:r>
                        <a:rPr lang="en-US" sz="1000" b="0" u="none" strike="noStrike">
                          <a:effectLst/>
                          <a:latin typeface="Calibri" panose="020F0502020204030204" pitchFamily="34" charset="0"/>
                          <a:cs typeface="Calibri" panose="020F0502020204030204" pitchFamily="34" charset="0"/>
                        </a:rPr>
                        <a:t>Intermediates / Juniors BB</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13-14</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Intermediate / Juniors provide an alternate playing experience versus more expensive select ball options.  Play is more relaxed than select ball, but teams still play for league championships and field all-star teams.  Intermediates take place on fields with 70' base paths, Juniors play 90'.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179055"/>
                  </a:ext>
                </a:extLst>
              </a:tr>
              <a:tr h="249178">
                <a:tc>
                  <a:txBody>
                    <a:bodyPr/>
                    <a:lstStyle/>
                    <a:p>
                      <a:pPr algn="l" fontAlgn="ctr"/>
                      <a:r>
                        <a:rPr lang="en-US" sz="1000" b="0" u="none" strike="noStrike">
                          <a:effectLst/>
                          <a:latin typeface="Calibri" panose="020F0502020204030204" pitchFamily="34" charset="0"/>
                          <a:cs typeface="Calibri" panose="020F0502020204030204" pitchFamily="34" charset="0"/>
                        </a:rPr>
                        <a:t>Seniors BB</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Ages 15-16</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Depending on interest a Seniors division will be implemented.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884421"/>
                  </a:ext>
                </a:extLst>
              </a:tr>
              <a:tr h="309325">
                <a:tc>
                  <a:txBody>
                    <a:bodyPr/>
                    <a:lstStyle/>
                    <a:p>
                      <a:pPr algn="l" fontAlgn="ctr"/>
                      <a:r>
                        <a:rPr lang="en-US" sz="1000" b="0" u="none" strike="noStrike">
                          <a:effectLst/>
                          <a:latin typeface="Calibri" panose="020F0502020204030204" pitchFamily="34" charset="0"/>
                          <a:cs typeface="Calibri" panose="020F0502020204030204" pitchFamily="34" charset="0"/>
                        </a:rPr>
                        <a:t> Challenger (District 8 program)</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a:effectLst/>
                          <a:latin typeface="Calibri" panose="020F0502020204030204" pitchFamily="34" charset="0"/>
                          <a:cs typeface="Calibri" panose="020F0502020204030204" pitchFamily="34" charset="0"/>
                        </a:rPr>
                        <a:t>All Ages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This division offers those physically or mentally challenged the opportunity to play baseball on a team.  Rosters may be combined with other District 8 leagues.    Coed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562003"/>
                  </a:ext>
                </a:extLst>
              </a:tr>
            </a:tbl>
          </a:graphicData>
        </a:graphic>
      </p:graphicFrame>
    </p:spTree>
    <p:extLst>
      <p:ext uri="{BB962C8B-B14F-4D97-AF65-F5344CB8AC3E}">
        <p14:creationId xmlns:p14="http://schemas.microsoft.com/office/powerpoint/2010/main" val="141166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Softball divisions</a:t>
            </a:r>
          </a:p>
        </p:txBody>
      </p:sp>
      <p:graphicFrame>
        <p:nvGraphicFramePr>
          <p:cNvPr id="4" name="Table 3">
            <a:extLst>
              <a:ext uri="{FF2B5EF4-FFF2-40B4-BE49-F238E27FC236}">
                <a16:creationId xmlns:a16="http://schemas.microsoft.com/office/drawing/2014/main" id="{DB25B48A-19AD-4666-99AD-E954D573AF3B}"/>
              </a:ext>
            </a:extLst>
          </p:cNvPr>
          <p:cNvGraphicFramePr>
            <a:graphicFrameLocks noGrp="1"/>
          </p:cNvGraphicFramePr>
          <p:nvPr>
            <p:extLst>
              <p:ext uri="{D42A27DB-BD31-4B8C-83A1-F6EECF244321}">
                <p14:modId xmlns:p14="http://schemas.microsoft.com/office/powerpoint/2010/main" val="3003953214"/>
              </p:ext>
            </p:extLst>
          </p:nvPr>
        </p:nvGraphicFramePr>
        <p:xfrm>
          <a:off x="685801" y="1040204"/>
          <a:ext cx="10746739" cy="3969287"/>
        </p:xfrm>
        <a:graphic>
          <a:graphicData uri="http://schemas.openxmlformats.org/drawingml/2006/table">
            <a:tbl>
              <a:tblPr>
                <a:tableStyleId>{3B4B98B0-60AC-42C2-AFA5-B58CD77FA1E5}</a:tableStyleId>
              </a:tblPr>
              <a:tblGrid>
                <a:gridCol w="929639">
                  <a:extLst>
                    <a:ext uri="{9D8B030D-6E8A-4147-A177-3AD203B41FA5}">
                      <a16:colId xmlns:a16="http://schemas.microsoft.com/office/drawing/2014/main" val="4240712271"/>
                    </a:ext>
                  </a:extLst>
                </a:gridCol>
                <a:gridCol w="924560">
                  <a:extLst>
                    <a:ext uri="{9D8B030D-6E8A-4147-A177-3AD203B41FA5}">
                      <a16:colId xmlns:a16="http://schemas.microsoft.com/office/drawing/2014/main" val="4136611733"/>
                    </a:ext>
                  </a:extLst>
                </a:gridCol>
                <a:gridCol w="8892540">
                  <a:extLst>
                    <a:ext uri="{9D8B030D-6E8A-4147-A177-3AD203B41FA5}">
                      <a16:colId xmlns:a16="http://schemas.microsoft.com/office/drawing/2014/main" val="4073836707"/>
                    </a:ext>
                  </a:extLst>
                </a:gridCol>
              </a:tblGrid>
              <a:tr h="249178">
                <a:tc>
                  <a:txBody>
                    <a:bodyPr/>
                    <a:lstStyle/>
                    <a:p>
                      <a:pPr algn="l" fontAlgn="ctr"/>
                      <a:r>
                        <a:rPr lang="en-US" sz="1000" b="1" u="none" strike="noStrike">
                          <a:solidFill>
                            <a:srgbClr val="000000"/>
                          </a:solidFill>
                          <a:effectLst/>
                          <a:latin typeface="Calibri" panose="020F0502020204030204" pitchFamily="34" charset="0"/>
                          <a:cs typeface="Calibri" panose="020F0502020204030204" pitchFamily="34" charset="0"/>
                        </a:rPr>
                        <a:t>SB Level</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1" u="none" strike="noStrike" dirty="0">
                          <a:solidFill>
                            <a:srgbClr val="000000"/>
                          </a:solidFill>
                          <a:effectLst/>
                          <a:latin typeface="Calibri" panose="020F0502020204030204" pitchFamily="34" charset="0"/>
                          <a:cs typeface="Calibri" panose="020F0502020204030204" pitchFamily="34" charset="0"/>
                        </a:rPr>
                        <a:t>League Age</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1" u="none" strike="noStrike">
                          <a:solidFill>
                            <a:srgbClr val="000000"/>
                          </a:solidFill>
                          <a:effectLst/>
                          <a:latin typeface="Calibri" panose="020F0502020204030204" pitchFamily="34" charset="0"/>
                          <a:cs typeface="Calibri" panose="020F0502020204030204" pitchFamily="34" charset="0"/>
                        </a:rPr>
                        <a:t>Description</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48318"/>
                  </a:ext>
                </a:extLst>
              </a:tr>
              <a:tr h="463987">
                <a:tc>
                  <a:txBody>
                    <a:bodyPr/>
                    <a:lstStyle/>
                    <a:p>
                      <a:pPr algn="l" fontAlgn="ctr"/>
                      <a:r>
                        <a:rPr lang="en-US" sz="1000" b="0" u="none" strike="noStrike" dirty="0">
                          <a:effectLst/>
                          <a:latin typeface="Calibri" panose="020F0502020204030204" pitchFamily="34" charset="0"/>
                          <a:cs typeface="Calibri" panose="020F0502020204030204" pitchFamily="34" charset="0"/>
                        </a:rPr>
                        <a:t>Beginners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dirty="0">
                          <a:effectLst/>
                          <a:latin typeface="Calibri" panose="020F0502020204030204" pitchFamily="34" charset="0"/>
                          <a:cs typeface="Calibri" panose="020F0502020204030204" pitchFamily="34" charset="0"/>
                        </a:rPr>
                        <a:t>Ages 4-6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kern="1200" dirty="0">
                          <a:solidFill>
                            <a:schemeClr val="dk1"/>
                          </a:solidFill>
                          <a:effectLst/>
                          <a:latin typeface="Calibri" panose="020F0502020204030204" pitchFamily="34" charset="0"/>
                          <a:cs typeface="Calibri" panose="020F0502020204030204" pitchFamily="34" charset="0"/>
                        </a:rPr>
                        <a:t>Children league age 4 to 5 typically play Beginners </a:t>
                      </a:r>
                      <a:r>
                        <a:rPr lang="en-US" sz="1000" b="0" u="none" strike="noStrike" kern="1200" dirty="0" err="1">
                          <a:solidFill>
                            <a:schemeClr val="dk1"/>
                          </a:solidFill>
                          <a:effectLst/>
                          <a:latin typeface="Calibri" panose="020F0502020204030204" pitchFamily="34" charset="0"/>
                          <a:cs typeface="Calibri" panose="020F0502020204030204" pitchFamily="34" charset="0"/>
                        </a:rPr>
                        <a:t>Quickball</a:t>
                      </a:r>
                      <a:r>
                        <a:rPr lang="en-US" sz="1000" b="0" u="none" strike="noStrike" kern="1200" dirty="0">
                          <a:solidFill>
                            <a:schemeClr val="dk1"/>
                          </a:solidFill>
                          <a:effectLst/>
                          <a:latin typeface="Calibri" panose="020F0502020204030204" pitchFamily="34" charset="0"/>
                          <a:cs typeface="Calibri" panose="020F0502020204030204" pitchFamily="34" charset="0"/>
                        </a:rPr>
                        <a:t>. New players of league age 6 may find this to be a good fit as well. </a:t>
                      </a:r>
                      <a:r>
                        <a:rPr lang="en-US" sz="1000" b="0" u="none" strike="noStrike" kern="1200" dirty="0" err="1">
                          <a:solidFill>
                            <a:schemeClr val="dk1"/>
                          </a:solidFill>
                          <a:effectLst/>
                          <a:latin typeface="Calibri" panose="020F0502020204030204" pitchFamily="34" charset="0"/>
                          <a:cs typeface="Calibri" panose="020F0502020204030204" pitchFamily="34" charset="0"/>
                        </a:rPr>
                        <a:t>Quickball</a:t>
                      </a:r>
                      <a:r>
                        <a:rPr lang="en-US" sz="1000" b="0" u="none" strike="noStrike" kern="1200" dirty="0">
                          <a:solidFill>
                            <a:schemeClr val="dk1"/>
                          </a:solidFill>
                          <a:effectLst/>
                          <a:latin typeface="Calibri" panose="020F0502020204030204" pitchFamily="34" charset="0"/>
                          <a:cs typeface="Calibri" panose="020F0502020204030204" pitchFamily="34" charset="0"/>
                        </a:rPr>
                        <a:t> is a faster game appropriate for players of this age group. Young players must be able to follow directions and be willing to participate.  This is a training ground for our youngest players. For more info, see this presentation. Coed</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868177"/>
                  </a:ext>
                </a:extLst>
              </a:tr>
              <a:tr h="618649">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 SB  (Formerly Farm SB)</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Ages 6-8</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dirty="0">
                          <a:solidFill>
                            <a:srgbClr val="000000"/>
                          </a:solidFill>
                          <a:effectLst/>
                          <a:latin typeface="Calibri" panose="020F0502020204030204" pitchFamily="34" charset="0"/>
                          <a:cs typeface="Calibri" panose="020F0502020204030204" pitchFamily="34" charset="0"/>
                        </a:rPr>
                        <a:t>Coach-pitch developmental games for Girls. Instructional division aiming to bridge the gap between Rookie BB and Softball. Players at this level are beginning to make plays in the field, and can safely handle a ball thrown at face level - able to deflect if not catch the ball. The player successfully puts the ball in play in most coach-pitch at bats.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0419603"/>
                  </a:ext>
                </a:extLst>
              </a:tr>
              <a:tr h="618649">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AA SB (Formerly 89'ers)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Ages 8-9</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Girls who play AA are of league ages 8 or 9 and are not ready for full-time player-pitch. At this level, girls pitch and can potentially be assisted by a coach to come in and provide pitching as well.</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110708"/>
                  </a:ext>
                </a:extLst>
              </a:tr>
              <a:tr h="618649">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AAA SB (Formerly Minors)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Ages 9-11</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Full-time player pitch. Girls should exhibit the ability to throw and catch and have a sound understanding of softball theory. Player assessments/tryouts are required.</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543891"/>
                  </a:ext>
                </a:extLst>
              </a:tr>
              <a:tr h="463987">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Majors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Ages 11-12</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Competitive level of play for girls league age 11-12. Note: Players can attain the age of 13 AFTER 1/1. At this level, stealing is legal upon a pitcher's release of the ball and rules such as a dropped third strike apply. Pitchers are required to throw from a distance of 40’. Player assessments/tryouts are required.</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842472"/>
                  </a:ext>
                </a:extLst>
              </a:tr>
              <a:tr h="309325">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Juniors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Ages 13-14</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Fastpitch for girls who are fairly advanced in skill level and/or age. Girls league age 12 can play Juniors. Some girls league age 12 might be asked to "co-league" if there are not enough participants at the Junior level. A 12-year-old must participate in at least 60% of games at either the Majors or Juniors level in order to be qualified for All-Stars at that level.</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9179055"/>
                  </a:ext>
                </a:extLst>
              </a:tr>
              <a:tr h="249178">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 Challenger (District 8 program)</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a:solidFill>
                            <a:srgbClr val="000000"/>
                          </a:solidFill>
                          <a:effectLst/>
                          <a:latin typeface="Calibri" panose="020F0502020204030204" pitchFamily="34" charset="0"/>
                          <a:cs typeface="Calibri" panose="020F0502020204030204" pitchFamily="34" charset="0"/>
                        </a:rPr>
                        <a:t>All Ages</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u="none" strike="noStrike" dirty="0">
                          <a:solidFill>
                            <a:srgbClr val="000000"/>
                          </a:solidFill>
                          <a:effectLst/>
                          <a:latin typeface="Calibri" panose="020F0502020204030204" pitchFamily="34" charset="0"/>
                          <a:cs typeface="Calibri" panose="020F0502020204030204" pitchFamily="34" charset="0"/>
                        </a:rPr>
                        <a:t>This division offers those physically or mentally challenged the opportunity to play baseball on a team.  Rosters may be combined with other District 8 leagues.    </a:t>
                      </a:r>
                      <a:r>
                        <a:rPr lang="en-US" sz="1000" b="1" u="none" strike="noStrike" dirty="0">
                          <a:solidFill>
                            <a:srgbClr val="000000"/>
                          </a:solidFill>
                          <a:effectLst/>
                          <a:latin typeface="Calibri" panose="020F0502020204030204" pitchFamily="34" charset="0"/>
                          <a:cs typeface="Calibri" panose="020F0502020204030204" pitchFamily="34" charset="0"/>
                        </a:rPr>
                        <a:t>Coed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3884421"/>
                  </a:ext>
                </a:extLst>
              </a:tr>
            </a:tbl>
          </a:graphicData>
        </a:graphic>
      </p:graphicFrame>
    </p:spTree>
    <p:extLst>
      <p:ext uri="{BB962C8B-B14F-4D97-AF65-F5344CB8AC3E}">
        <p14:creationId xmlns:p14="http://schemas.microsoft.com/office/powerpoint/2010/main" val="64986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lstStyle/>
          <a:p>
            <a:r>
              <a:rPr lang="en-US" dirty="0"/>
              <a:t>Our league – league objectives</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747712" y="1193800"/>
            <a:ext cx="10059988" cy="4597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buClrTx/>
            </a:pPr>
            <a:r>
              <a:rPr lang="en-US" sz="2400" dirty="0">
                <a:latin typeface="Century Gothic" panose="020B0502020202020204" pitchFamily="34" charset="0"/>
              </a:rPr>
              <a:t>Create a fun and safe environment for the youth in our community to play softball and baseball.</a:t>
            </a:r>
          </a:p>
          <a:p>
            <a:pPr marL="342900" indent="-342900">
              <a:buClrTx/>
            </a:pPr>
            <a:r>
              <a:rPr lang="en-US" sz="2400" dirty="0">
                <a:latin typeface="Century Gothic" panose="020B0502020202020204" pitchFamily="34" charset="0"/>
              </a:rPr>
              <a:t>Develop the qualities of citizenship, discipline, character, sportsmanship and teamwork amongst the players.</a:t>
            </a:r>
          </a:p>
          <a:p>
            <a:pPr marL="342900" indent="-342900">
              <a:buClrTx/>
            </a:pPr>
            <a:r>
              <a:rPr lang="en-US" sz="2400" dirty="0">
                <a:latin typeface="Century Gothic" panose="020B0502020202020204" pitchFamily="34" charset="0"/>
              </a:rPr>
              <a:t>Promote having fun through sportsmanship, competitiveness and achieving personal goals.</a:t>
            </a:r>
          </a:p>
          <a:p>
            <a:pPr marL="342900" indent="-342900">
              <a:buClrTx/>
            </a:pPr>
            <a:r>
              <a:rPr lang="en-US" sz="2400" dirty="0">
                <a:latin typeface="Century Gothic" panose="020B0502020202020204" pitchFamily="34" charset="0"/>
              </a:rPr>
              <a:t>Promote the development of softball and baseball skills rather than over emphasizing winning. </a:t>
            </a:r>
          </a:p>
          <a:p>
            <a:pPr marL="342900" indent="-342900">
              <a:buClrTx/>
            </a:pPr>
            <a:endParaRPr lang="en-US" sz="2400" dirty="0">
              <a:solidFill>
                <a:schemeClr val="bg1"/>
              </a:solidFill>
            </a:endParaRPr>
          </a:p>
          <a:p>
            <a:pPr marL="571500" indent="-571500">
              <a:buClr>
                <a:schemeClr val="bg1">
                  <a:lumMod val="95000"/>
                  <a:lumOff val="5000"/>
                </a:schemeClr>
              </a:buClr>
            </a:pPr>
            <a:endParaRPr lang="en-US" sz="3600" dirty="0"/>
          </a:p>
          <a:p>
            <a:pPr marL="457200" indent="-457200"/>
            <a:endParaRPr lang="en-US" sz="3200" dirty="0">
              <a:solidFill>
                <a:schemeClr val="bg1"/>
              </a:solidFill>
            </a:endParaRPr>
          </a:p>
        </p:txBody>
      </p:sp>
    </p:spTree>
    <p:extLst>
      <p:ext uri="{BB962C8B-B14F-4D97-AF65-F5344CB8AC3E}">
        <p14:creationId xmlns:p14="http://schemas.microsoft.com/office/powerpoint/2010/main" val="102478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A5111A-D7CA-45B1-BAE0-3635A5A9F512}"/>
              </a:ext>
            </a:extLst>
          </p:cNvPr>
          <p:cNvSpPr>
            <a:spLocks noGrp="1"/>
          </p:cNvSpPr>
          <p:nvPr>
            <p:ph type="title"/>
          </p:nvPr>
        </p:nvSpPr>
        <p:spPr>
          <a:xfrm>
            <a:off x="685801" y="0"/>
            <a:ext cx="10396882" cy="1151965"/>
          </a:xfrm>
        </p:spPr>
        <p:txBody>
          <a:bodyPr>
            <a:normAutofit fontScale="90000"/>
          </a:bodyPr>
          <a:lstStyle/>
          <a:p>
            <a:r>
              <a:rPr lang="en-US" dirty="0"/>
              <a:t>Our league – parent code of conduct</a:t>
            </a:r>
          </a:p>
        </p:txBody>
      </p:sp>
      <p:sp>
        <p:nvSpPr>
          <p:cNvPr id="9" name="Subtitle 2">
            <a:extLst>
              <a:ext uri="{FF2B5EF4-FFF2-40B4-BE49-F238E27FC236}">
                <a16:creationId xmlns:a16="http://schemas.microsoft.com/office/drawing/2014/main" id="{1DA531E7-411C-40AB-9223-6EDF774E5D6C}"/>
              </a:ext>
            </a:extLst>
          </p:cNvPr>
          <p:cNvSpPr txBox="1">
            <a:spLocks/>
          </p:cNvSpPr>
          <p:nvPr/>
        </p:nvSpPr>
        <p:spPr>
          <a:xfrm>
            <a:off x="487680" y="1193800"/>
            <a:ext cx="10320020" cy="4617720"/>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buClrTx/>
            </a:pPr>
            <a:r>
              <a:rPr lang="en-US" sz="2400" dirty="0">
                <a:latin typeface="Calibri" panose="020F0502020204030204" pitchFamily="34" charset="0"/>
                <a:cs typeface="Calibri" panose="020F0502020204030204" pitchFamily="34" charset="0"/>
              </a:rPr>
              <a:t>I will teach all children to play fair and do their best.</a:t>
            </a:r>
          </a:p>
          <a:p>
            <a:pPr>
              <a:buClrTx/>
            </a:pPr>
            <a:r>
              <a:rPr lang="en-US" sz="2400" dirty="0">
                <a:latin typeface="Calibri" panose="020F0502020204030204" pitchFamily="34" charset="0"/>
                <a:cs typeface="Calibri" panose="020F0502020204030204" pitchFamily="34" charset="0"/>
              </a:rPr>
              <a:t>I will positively support all coaches and players.</a:t>
            </a:r>
          </a:p>
          <a:p>
            <a:pPr>
              <a:buClrTx/>
            </a:pPr>
            <a:r>
              <a:rPr lang="en-US" sz="2400" dirty="0">
                <a:latin typeface="Calibri" panose="020F0502020204030204" pitchFamily="34" charset="0"/>
                <a:cs typeface="Calibri" panose="020F0502020204030204" pitchFamily="34" charset="0"/>
              </a:rPr>
              <a:t>I will respect the decisions of the umpires.</a:t>
            </a:r>
          </a:p>
          <a:p>
            <a:pPr>
              <a:buClrTx/>
            </a:pPr>
            <a:r>
              <a:rPr lang="en-US" sz="2400" dirty="0">
                <a:latin typeface="Calibri" panose="020F0502020204030204" pitchFamily="34" charset="0"/>
                <a:cs typeface="Calibri" panose="020F0502020204030204" pitchFamily="34" charset="0"/>
              </a:rPr>
              <a:t>I will praise good effort despite the outcome of the game.</a:t>
            </a:r>
          </a:p>
          <a:p>
            <a:pPr lvl="1" algn="l">
              <a:buClrTx/>
            </a:pPr>
            <a:r>
              <a:rPr lang="en-US" sz="2400" u="sng" dirty="0">
                <a:solidFill>
                  <a:srgbClr val="FF0000"/>
                </a:solidFill>
                <a:latin typeface="Calibri" panose="020F0502020204030204" pitchFamily="34" charset="0"/>
                <a:cs typeface="Calibri" panose="020F0502020204030204" pitchFamily="34" charset="0"/>
              </a:rPr>
              <a:t>If we do these things we ensure a positive experience for ALL players.</a:t>
            </a:r>
          </a:p>
          <a:p>
            <a:pPr>
              <a:buClrTx/>
            </a:pPr>
            <a:r>
              <a:rPr lang="en-US" sz="2400" dirty="0">
                <a:latin typeface="Calibri" panose="020F0502020204030204" pitchFamily="34" charset="0"/>
                <a:cs typeface="Calibri" panose="020F0502020204030204" pitchFamily="34" charset="0"/>
              </a:rPr>
              <a:t>Little League is developmental at its core.</a:t>
            </a:r>
          </a:p>
          <a:p>
            <a:pPr>
              <a:buClrTx/>
            </a:pPr>
            <a:r>
              <a:rPr lang="en-US" sz="2400" dirty="0">
                <a:latin typeface="Calibri" panose="020F0502020204030204" pitchFamily="34" charset="0"/>
                <a:cs typeface="Calibri" panose="020F0502020204030204" pitchFamily="34" charset="0"/>
              </a:rPr>
              <a:t>Players, coaches, umpires have a varying degree of understanding in the mechanics of the game.</a:t>
            </a:r>
          </a:p>
          <a:p>
            <a:pPr>
              <a:buClrTx/>
            </a:pPr>
            <a:r>
              <a:rPr lang="en-US" sz="2400" dirty="0">
                <a:latin typeface="Calibri" panose="020F0502020204030204" pitchFamily="34" charset="0"/>
                <a:cs typeface="Calibri" panose="020F0502020204030204" pitchFamily="34" charset="0"/>
              </a:rPr>
              <a:t>Board members, coaches, umpires, are all volunteers endeavoring to make your player’s experience the best it can be. </a:t>
            </a:r>
          </a:p>
          <a:p>
            <a:pPr lvl="1">
              <a:buClrTx/>
            </a:pPr>
            <a:r>
              <a:rPr lang="en-US" sz="2400" u="sng" dirty="0">
                <a:solidFill>
                  <a:srgbClr val="FF0000"/>
                </a:solidFill>
                <a:latin typeface="Calibri" panose="020F0502020204030204" pitchFamily="34" charset="0"/>
                <a:cs typeface="Calibri" panose="020F0502020204030204" pitchFamily="34" charset="0"/>
              </a:rPr>
              <a:t>Respect and support all of the volunteers.</a:t>
            </a:r>
          </a:p>
        </p:txBody>
      </p:sp>
    </p:spTree>
    <p:extLst>
      <p:ext uri="{BB962C8B-B14F-4D97-AF65-F5344CB8AC3E}">
        <p14:creationId xmlns:p14="http://schemas.microsoft.com/office/powerpoint/2010/main" val="23297709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616</TotalTime>
  <Words>2840</Words>
  <Application>Microsoft Office PowerPoint</Application>
  <PresentationFormat>Widescreen</PresentationFormat>
  <Paragraphs>220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Impact</vt:lpstr>
      <vt:lpstr>Main Event</vt:lpstr>
      <vt:lpstr>Parent Orientation</vt:lpstr>
      <vt:lpstr>PowerPoint Presentation</vt:lpstr>
      <vt:lpstr>Our league – who we serve</vt:lpstr>
      <vt:lpstr>Our league – district 8</vt:lpstr>
      <vt:lpstr>Our league – registration</vt:lpstr>
      <vt:lpstr>Our league – baseball divisions</vt:lpstr>
      <vt:lpstr>Our league – Softball divisions</vt:lpstr>
      <vt:lpstr>Our league – league objectives</vt:lpstr>
      <vt:lpstr>Our league – parent code of conduct</vt:lpstr>
      <vt:lpstr>Our league – your role as a parent</vt:lpstr>
      <vt:lpstr>Our league – team formation</vt:lpstr>
      <vt:lpstr>Our league –  team formation</vt:lpstr>
      <vt:lpstr>Volunteering</vt:lpstr>
      <vt:lpstr>Volunteering – Coaches</vt:lpstr>
      <vt:lpstr>Volunteering – Umpires</vt:lpstr>
      <vt:lpstr>Volunteering – Field maintenance</vt:lpstr>
      <vt:lpstr>Fundraising/matching funds</vt:lpstr>
      <vt:lpstr>League schedule – notional</vt:lpstr>
      <vt:lpstr>All stars</vt:lpstr>
      <vt:lpstr>Contact information</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Meeting</dc:title>
  <dc:creator>Pierson, Andrew (GE Digital)</dc:creator>
  <cp:lastModifiedBy>Pierson, Andrew (GE Digital)</cp:lastModifiedBy>
  <cp:revision>13</cp:revision>
  <dcterms:created xsi:type="dcterms:W3CDTF">2022-11-07T02:12:29Z</dcterms:created>
  <dcterms:modified xsi:type="dcterms:W3CDTF">2023-02-14T20:45:00Z</dcterms:modified>
</cp:coreProperties>
</file>